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2" r:id="rId4"/>
    <p:sldId id="267" r:id="rId5"/>
    <p:sldId id="268" r:id="rId6"/>
    <p:sldId id="264"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837" autoAdjust="0"/>
  </p:normalViewPr>
  <p:slideViewPr>
    <p:cSldViewPr snapToGrid="0">
      <p:cViewPr varScale="1">
        <p:scale>
          <a:sx n="59" d="100"/>
          <a:sy n="59" d="100"/>
        </p:scale>
        <p:origin x="8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B92B84-EF2D-4801-B3DF-BB63CC54ECB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244D0DD-A4AC-4530-9906-6C538F27E52B}">
      <dgm:prSet/>
      <dgm:spPr/>
      <dgm:t>
        <a:bodyPr/>
        <a:lstStyle/>
        <a:p>
          <a:r>
            <a:rPr lang="en-AU" b="0" i="0" baseline="0"/>
            <a:t>Enjoy practical work</a:t>
          </a:r>
          <a:endParaRPr lang="en-US"/>
        </a:p>
      </dgm:t>
    </dgm:pt>
    <dgm:pt modelId="{BB767ADF-F9A4-4B24-8D57-650D7644AA4F}" type="parTrans" cxnId="{CAE4171C-990C-4F87-9FC7-21599246F4C3}">
      <dgm:prSet/>
      <dgm:spPr/>
      <dgm:t>
        <a:bodyPr/>
        <a:lstStyle/>
        <a:p>
          <a:endParaRPr lang="en-US"/>
        </a:p>
      </dgm:t>
    </dgm:pt>
    <dgm:pt modelId="{1236AA77-514C-4D80-AF52-8BD5C65BFB05}" type="sibTrans" cxnId="{CAE4171C-990C-4F87-9FC7-21599246F4C3}">
      <dgm:prSet/>
      <dgm:spPr/>
      <dgm:t>
        <a:bodyPr/>
        <a:lstStyle/>
        <a:p>
          <a:endParaRPr lang="en-US"/>
        </a:p>
      </dgm:t>
    </dgm:pt>
    <dgm:pt modelId="{5989AB10-5703-479C-AAA5-13F449A65A49}">
      <dgm:prSet/>
      <dgm:spPr/>
      <dgm:t>
        <a:bodyPr/>
        <a:lstStyle/>
        <a:p>
          <a:r>
            <a:rPr lang="en-AU" b="0" i="0" baseline="0"/>
            <a:t>Able to work with your hands</a:t>
          </a:r>
          <a:endParaRPr lang="en-US"/>
        </a:p>
      </dgm:t>
    </dgm:pt>
    <dgm:pt modelId="{7874E6C9-34D9-46F9-9DE5-627CAE206834}" type="parTrans" cxnId="{CE1C88DF-3684-45D1-8C52-19A6659D3C09}">
      <dgm:prSet/>
      <dgm:spPr/>
      <dgm:t>
        <a:bodyPr/>
        <a:lstStyle/>
        <a:p>
          <a:endParaRPr lang="en-US"/>
        </a:p>
      </dgm:t>
    </dgm:pt>
    <dgm:pt modelId="{831D4A16-EFF8-487C-99E5-047922C50421}" type="sibTrans" cxnId="{CE1C88DF-3684-45D1-8C52-19A6659D3C09}">
      <dgm:prSet/>
      <dgm:spPr/>
      <dgm:t>
        <a:bodyPr/>
        <a:lstStyle/>
        <a:p>
          <a:endParaRPr lang="en-US"/>
        </a:p>
      </dgm:t>
    </dgm:pt>
    <dgm:pt modelId="{2E85EB83-12D1-4FCA-ACA5-3D6C6C319D8A}">
      <dgm:prSet/>
      <dgm:spPr/>
      <dgm:t>
        <a:bodyPr/>
        <a:lstStyle/>
        <a:p>
          <a:r>
            <a:rPr lang="en-AU" b="0" i="0" baseline="0"/>
            <a:t>Good sense of balance </a:t>
          </a:r>
          <a:endParaRPr lang="en-US"/>
        </a:p>
      </dgm:t>
    </dgm:pt>
    <dgm:pt modelId="{50149656-FA6D-497F-8060-05E72F8AB0E0}" type="parTrans" cxnId="{E4E3DDCC-FE6B-4FB0-9790-0939BCB11EB6}">
      <dgm:prSet/>
      <dgm:spPr/>
      <dgm:t>
        <a:bodyPr/>
        <a:lstStyle/>
        <a:p>
          <a:endParaRPr lang="en-US"/>
        </a:p>
      </dgm:t>
    </dgm:pt>
    <dgm:pt modelId="{A4842C15-65D8-4462-A28B-6197C77D0204}" type="sibTrans" cxnId="{E4E3DDCC-FE6B-4FB0-9790-0939BCB11EB6}">
      <dgm:prSet/>
      <dgm:spPr/>
      <dgm:t>
        <a:bodyPr/>
        <a:lstStyle/>
        <a:p>
          <a:endParaRPr lang="en-US"/>
        </a:p>
      </dgm:t>
    </dgm:pt>
    <dgm:pt modelId="{7370B109-E260-45A4-A6B4-8888A76541B0}">
      <dgm:prSet/>
      <dgm:spPr/>
      <dgm:t>
        <a:bodyPr/>
        <a:lstStyle/>
        <a:p>
          <a:r>
            <a:rPr lang="en-AU" b="0" i="0" baseline="0"/>
            <a:t>Good at Mathematics</a:t>
          </a:r>
          <a:endParaRPr lang="en-US"/>
        </a:p>
      </dgm:t>
    </dgm:pt>
    <dgm:pt modelId="{68C52538-E4BE-4941-9640-CD0A8C433B36}" type="parTrans" cxnId="{A7BE8615-9523-4EAE-B3FE-AAD74E490F31}">
      <dgm:prSet/>
      <dgm:spPr/>
      <dgm:t>
        <a:bodyPr/>
        <a:lstStyle/>
        <a:p>
          <a:endParaRPr lang="en-US"/>
        </a:p>
      </dgm:t>
    </dgm:pt>
    <dgm:pt modelId="{3ECE37F0-32D4-4822-9E01-F69E6048FCD5}" type="sibTrans" cxnId="{A7BE8615-9523-4EAE-B3FE-AAD74E490F31}">
      <dgm:prSet/>
      <dgm:spPr/>
      <dgm:t>
        <a:bodyPr/>
        <a:lstStyle/>
        <a:p>
          <a:endParaRPr lang="en-US"/>
        </a:p>
      </dgm:t>
    </dgm:pt>
    <dgm:pt modelId="{70487717-0FDA-4EDB-8A43-13820D52C46C}">
      <dgm:prSet/>
      <dgm:spPr/>
      <dgm:t>
        <a:bodyPr/>
        <a:lstStyle/>
        <a:p>
          <a:r>
            <a:rPr lang="en-AU" b="0" i="0" baseline="0"/>
            <a:t>Able to work as part of a team</a:t>
          </a:r>
          <a:endParaRPr lang="en-US"/>
        </a:p>
      </dgm:t>
    </dgm:pt>
    <dgm:pt modelId="{7534DF04-8E48-4F94-B890-FA26756B9898}" type="parTrans" cxnId="{14A30231-BB08-46A2-A70F-753C7D81DABB}">
      <dgm:prSet/>
      <dgm:spPr/>
      <dgm:t>
        <a:bodyPr/>
        <a:lstStyle/>
        <a:p>
          <a:endParaRPr lang="en-US"/>
        </a:p>
      </dgm:t>
    </dgm:pt>
    <dgm:pt modelId="{9F8D3F7C-455D-4F8D-80DD-1EF5B454E76A}" type="sibTrans" cxnId="{14A30231-BB08-46A2-A70F-753C7D81DABB}">
      <dgm:prSet/>
      <dgm:spPr/>
      <dgm:t>
        <a:bodyPr/>
        <a:lstStyle/>
        <a:p>
          <a:endParaRPr lang="en-US"/>
        </a:p>
      </dgm:t>
    </dgm:pt>
    <dgm:pt modelId="{DF4071B1-54B0-4E67-8ECB-7A3ADC730DBD}">
      <dgm:prSet/>
      <dgm:spPr/>
      <dgm:t>
        <a:bodyPr/>
        <a:lstStyle/>
        <a:p>
          <a:r>
            <a:rPr lang="en-AU" b="0" i="0" baseline="0"/>
            <a:t>This can also lead to School </a:t>
          </a:r>
          <a:r>
            <a:rPr lang="en-AU"/>
            <a:t>B</a:t>
          </a:r>
          <a:r>
            <a:rPr lang="en-AU" b="0" i="0" baseline="0"/>
            <a:t>ased Apprenticeship &amp; Traineeship (</a:t>
          </a:r>
          <a:r>
            <a:rPr lang="en-AU"/>
            <a:t>SBAT)</a:t>
          </a:r>
          <a:r>
            <a:rPr lang="en-AU" b="0" i="0" baseline="0"/>
            <a:t> in Yrs</a:t>
          </a:r>
          <a:r>
            <a:rPr lang="en-AU"/>
            <a:t>.</a:t>
          </a:r>
          <a:r>
            <a:rPr lang="en-AU" b="0" i="0" baseline="0"/>
            <a:t>11 &amp; 12 and full time </a:t>
          </a:r>
          <a:r>
            <a:rPr lang="en-AU"/>
            <a:t>Apprenticeship </a:t>
          </a:r>
          <a:r>
            <a:rPr lang="en-AU" b="0" i="0" baseline="0"/>
            <a:t>opportunities after school for you.</a:t>
          </a:r>
          <a:endParaRPr lang="en-US"/>
        </a:p>
      </dgm:t>
    </dgm:pt>
    <dgm:pt modelId="{3117D328-1896-4D3C-B232-B072F4B1E698}" type="parTrans" cxnId="{4941E0D8-9EB4-45C5-9236-54CD6B774ADB}">
      <dgm:prSet/>
      <dgm:spPr/>
      <dgm:t>
        <a:bodyPr/>
        <a:lstStyle/>
        <a:p>
          <a:endParaRPr lang="en-US"/>
        </a:p>
      </dgm:t>
    </dgm:pt>
    <dgm:pt modelId="{09E84282-1D29-45A8-80A8-0A396DFC5F59}" type="sibTrans" cxnId="{4941E0D8-9EB4-45C5-9236-54CD6B774ADB}">
      <dgm:prSet/>
      <dgm:spPr/>
      <dgm:t>
        <a:bodyPr/>
        <a:lstStyle/>
        <a:p>
          <a:endParaRPr lang="en-US"/>
        </a:p>
      </dgm:t>
    </dgm:pt>
    <dgm:pt modelId="{65813BE7-284F-4228-A4B4-EF76BAE25B94}" type="pres">
      <dgm:prSet presAssocID="{AEB92B84-EF2D-4801-B3DF-BB63CC54ECB5}" presName="linear" presStyleCnt="0">
        <dgm:presLayoutVars>
          <dgm:animLvl val="lvl"/>
          <dgm:resizeHandles val="exact"/>
        </dgm:presLayoutVars>
      </dgm:prSet>
      <dgm:spPr/>
    </dgm:pt>
    <dgm:pt modelId="{E3D7BF5E-89AC-4434-B5A0-6154937F5363}" type="pres">
      <dgm:prSet presAssocID="{A244D0DD-A4AC-4530-9906-6C538F27E52B}" presName="parentText" presStyleLbl="node1" presStyleIdx="0" presStyleCnt="6">
        <dgm:presLayoutVars>
          <dgm:chMax val="0"/>
          <dgm:bulletEnabled val="1"/>
        </dgm:presLayoutVars>
      </dgm:prSet>
      <dgm:spPr/>
    </dgm:pt>
    <dgm:pt modelId="{06C08880-3273-49BD-B35D-7BE9F81138D8}" type="pres">
      <dgm:prSet presAssocID="{1236AA77-514C-4D80-AF52-8BD5C65BFB05}" presName="spacer" presStyleCnt="0"/>
      <dgm:spPr/>
    </dgm:pt>
    <dgm:pt modelId="{1EC95AE7-83E9-40F2-8806-4EA679776B5C}" type="pres">
      <dgm:prSet presAssocID="{5989AB10-5703-479C-AAA5-13F449A65A49}" presName="parentText" presStyleLbl="node1" presStyleIdx="1" presStyleCnt="6">
        <dgm:presLayoutVars>
          <dgm:chMax val="0"/>
          <dgm:bulletEnabled val="1"/>
        </dgm:presLayoutVars>
      </dgm:prSet>
      <dgm:spPr/>
    </dgm:pt>
    <dgm:pt modelId="{4E28FDA7-CFEB-44A7-9790-A6B4638ACAD0}" type="pres">
      <dgm:prSet presAssocID="{831D4A16-EFF8-487C-99E5-047922C50421}" presName="spacer" presStyleCnt="0"/>
      <dgm:spPr/>
    </dgm:pt>
    <dgm:pt modelId="{0876E642-9E16-40F7-97E1-9867588F4360}" type="pres">
      <dgm:prSet presAssocID="{2E85EB83-12D1-4FCA-ACA5-3D6C6C319D8A}" presName="parentText" presStyleLbl="node1" presStyleIdx="2" presStyleCnt="6">
        <dgm:presLayoutVars>
          <dgm:chMax val="0"/>
          <dgm:bulletEnabled val="1"/>
        </dgm:presLayoutVars>
      </dgm:prSet>
      <dgm:spPr/>
    </dgm:pt>
    <dgm:pt modelId="{2E6BE259-8902-4BA9-83CB-2EDB1EEF50BB}" type="pres">
      <dgm:prSet presAssocID="{A4842C15-65D8-4462-A28B-6197C77D0204}" presName="spacer" presStyleCnt="0"/>
      <dgm:spPr/>
    </dgm:pt>
    <dgm:pt modelId="{AB6ABF0B-211F-4295-B310-4CE315E1F312}" type="pres">
      <dgm:prSet presAssocID="{7370B109-E260-45A4-A6B4-8888A76541B0}" presName="parentText" presStyleLbl="node1" presStyleIdx="3" presStyleCnt="6">
        <dgm:presLayoutVars>
          <dgm:chMax val="0"/>
          <dgm:bulletEnabled val="1"/>
        </dgm:presLayoutVars>
      </dgm:prSet>
      <dgm:spPr/>
    </dgm:pt>
    <dgm:pt modelId="{FA909E29-CCDE-40A1-995B-4FDD936ECB71}" type="pres">
      <dgm:prSet presAssocID="{3ECE37F0-32D4-4822-9E01-F69E6048FCD5}" presName="spacer" presStyleCnt="0"/>
      <dgm:spPr/>
    </dgm:pt>
    <dgm:pt modelId="{BEA27D6E-F929-4D9F-8708-97AB78F9C5B9}" type="pres">
      <dgm:prSet presAssocID="{70487717-0FDA-4EDB-8A43-13820D52C46C}" presName="parentText" presStyleLbl="node1" presStyleIdx="4" presStyleCnt="6">
        <dgm:presLayoutVars>
          <dgm:chMax val="0"/>
          <dgm:bulletEnabled val="1"/>
        </dgm:presLayoutVars>
      </dgm:prSet>
      <dgm:spPr/>
    </dgm:pt>
    <dgm:pt modelId="{6711701E-F059-46F3-B62A-CC9FC2BE2325}" type="pres">
      <dgm:prSet presAssocID="{9F8D3F7C-455D-4F8D-80DD-1EF5B454E76A}" presName="spacer" presStyleCnt="0"/>
      <dgm:spPr/>
    </dgm:pt>
    <dgm:pt modelId="{99022215-FD35-4FFA-82A0-4DDE7B1EFFD5}" type="pres">
      <dgm:prSet presAssocID="{DF4071B1-54B0-4E67-8ECB-7A3ADC730DBD}" presName="parentText" presStyleLbl="node1" presStyleIdx="5" presStyleCnt="6">
        <dgm:presLayoutVars>
          <dgm:chMax val="0"/>
          <dgm:bulletEnabled val="1"/>
        </dgm:presLayoutVars>
      </dgm:prSet>
      <dgm:spPr/>
    </dgm:pt>
  </dgm:ptLst>
  <dgm:cxnLst>
    <dgm:cxn modelId="{A7BE8615-9523-4EAE-B3FE-AAD74E490F31}" srcId="{AEB92B84-EF2D-4801-B3DF-BB63CC54ECB5}" destId="{7370B109-E260-45A4-A6B4-8888A76541B0}" srcOrd="3" destOrd="0" parTransId="{68C52538-E4BE-4941-9640-CD0A8C433B36}" sibTransId="{3ECE37F0-32D4-4822-9E01-F69E6048FCD5}"/>
    <dgm:cxn modelId="{CAE4171C-990C-4F87-9FC7-21599246F4C3}" srcId="{AEB92B84-EF2D-4801-B3DF-BB63CC54ECB5}" destId="{A244D0DD-A4AC-4530-9906-6C538F27E52B}" srcOrd="0" destOrd="0" parTransId="{BB767ADF-F9A4-4B24-8D57-650D7644AA4F}" sibTransId="{1236AA77-514C-4D80-AF52-8BD5C65BFB05}"/>
    <dgm:cxn modelId="{AFF16125-5607-4327-8044-F9D6F46AACE0}" type="presOf" srcId="{2E85EB83-12D1-4FCA-ACA5-3D6C6C319D8A}" destId="{0876E642-9E16-40F7-97E1-9867588F4360}" srcOrd="0" destOrd="0" presId="urn:microsoft.com/office/officeart/2005/8/layout/vList2"/>
    <dgm:cxn modelId="{14A30231-BB08-46A2-A70F-753C7D81DABB}" srcId="{AEB92B84-EF2D-4801-B3DF-BB63CC54ECB5}" destId="{70487717-0FDA-4EDB-8A43-13820D52C46C}" srcOrd="4" destOrd="0" parTransId="{7534DF04-8E48-4F94-B890-FA26756B9898}" sibTransId="{9F8D3F7C-455D-4F8D-80DD-1EF5B454E76A}"/>
    <dgm:cxn modelId="{623B1C58-D1B5-423B-9A53-80D6E5452355}" type="presOf" srcId="{A244D0DD-A4AC-4530-9906-6C538F27E52B}" destId="{E3D7BF5E-89AC-4434-B5A0-6154937F5363}" srcOrd="0" destOrd="0" presId="urn:microsoft.com/office/officeart/2005/8/layout/vList2"/>
    <dgm:cxn modelId="{A8B09885-3B2D-4340-B2D9-6F308A744A2E}" type="presOf" srcId="{70487717-0FDA-4EDB-8A43-13820D52C46C}" destId="{BEA27D6E-F929-4D9F-8708-97AB78F9C5B9}" srcOrd="0" destOrd="0" presId="urn:microsoft.com/office/officeart/2005/8/layout/vList2"/>
    <dgm:cxn modelId="{2507BE8F-DCA1-44A7-8FD1-785EE1B54447}" type="presOf" srcId="{5989AB10-5703-479C-AAA5-13F449A65A49}" destId="{1EC95AE7-83E9-40F2-8806-4EA679776B5C}" srcOrd="0" destOrd="0" presId="urn:microsoft.com/office/officeart/2005/8/layout/vList2"/>
    <dgm:cxn modelId="{FDC60892-3ADF-409F-83F0-5499D40FA6F3}" type="presOf" srcId="{DF4071B1-54B0-4E67-8ECB-7A3ADC730DBD}" destId="{99022215-FD35-4FFA-82A0-4DDE7B1EFFD5}" srcOrd="0" destOrd="0" presId="urn:microsoft.com/office/officeart/2005/8/layout/vList2"/>
    <dgm:cxn modelId="{6048F6AB-B53B-47E6-B4CB-0EC16C960EF6}" type="presOf" srcId="{AEB92B84-EF2D-4801-B3DF-BB63CC54ECB5}" destId="{65813BE7-284F-4228-A4B4-EF76BAE25B94}" srcOrd="0" destOrd="0" presId="urn:microsoft.com/office/officeart/2005/8/layout/vList2"/>
    <dgm:cxn modelId="{E4E3DDCC-FE6B-4FB0-9790-0939BCB11EB6}" srcId="{AEB92B84-EF2D-4801-B3DF-BB63CC54ECB5}" destId="{2E85EB83-12D1-4FCA-ACA5-3D6C6C319D8A}" srcOrd="2" destOrd="0" parTransId="{50149656-FA6D-497F-8060-05E72F8AB0E0}" sibTransId="{A4842C15-65D8-4462-A28B-6197C77D0204}"/>
    <dgm:cxn modelId="{4941E0D8-9EB4-45C5-9236-54CD6B774ADB}" srcId="{AEB92B84-EF2D-4801-B3DF-BB63CC54ECB5}" destId="{DF4071B1-54B0-4E67-8ECB-7A3ADC730DBD}" srcOrd="5" destOrd="0" parTransId="{3117D328-1896-4D3C-B232-B072F4B1E698}" sibTransId="{09E84282-1D29-45A8-80A8-0A396DFC5F59}"/>
    <dgm:cxn modelId="{CE1C88DF-3684-45D1-8C52-19A6659D3C09}" srcId="{AEB92B84-EF2D-4801-B3DF-BB63CC54ECB5}" destId="{5989AB10-5703-479C-AAA5-13F449A65A49}" srcOrd="1" destOrd="0" parTransId="{7874E6C9-34D9-46F9-9DE5-627CAE206834}" sibTransId="{831D4A16-EFF8-487C-99E5-047922C50421}"/>
    <dgm:cxn modelId="{DBD5BCFA-E04C-43DD-8B75-B71865BABCF8}" type="presOf" srcId="{7370B109-E260-45A4-A6B4-8888A76541B0}" destId="{AB6ABF0B-211F-4295-B310-4CE315E1F312}" srcOrd="0" destOrd="0" presId="urn:microsoft.com/office/officeart/2005/8/layout/vList2"/>
    <dgm:cxn modelId="{C60C6CDD-0FF6-4154-B8C4-18E26DF93D20}" type="presParOf" srcId="{65813BE7-284F-4228-A4B4-EF76BAE25B94}" destId="{E3D7BF5E-89AC-4434-B5A0-6154937F5363}" srcOrd="0" destOrd="0" presId="urn:microsoft.com/office/officeart/2005/8/layout/vList2"/>
    <dgm:cxn modelId="{D946EF24-BF2A-4BBE-85E0-F352D224A295}" type="presParOf" srcId="{65813BE7-284F-4228-A4B4-EF76BAE25B94}" destId="{06C08880-3273-49BD-B35D-7BE9F81138D8}" srcOrd="1" destOrd="0" presId="urn:microsoft.com/office/officeart/2005/8/layout/vList2"/>
    <dgm:cxn modelId="{46217400-7242-4722-83A0-88F76FDB20D9}" type="presParOf" srcId="{65813BE7-284F-4228-A4B4-EF76BAE25B94}" destId="{1EC95AE7-83E9-40F2-8806-4EA679776B5C}" srcOrd="2" destOrd="0" presId="urn:microsoft.com/office/officeart/2005/8/layout/vList2"/>
    <dgm:cxn modelId="{734D4A88-4F2F-498C-99CA-BD6318C895D0}" type="presParOf" srcId="{65813BE7-284F-4228-A4B4-EF76BAE25B94}" destId="{4E28FDA7-CFEB-44A7-9790-A6B4638ACAD0}" srcOrd="3" destOrd="0" presId="urn:microsoft.com/office/officeart/2005/8/layout/vList2"/>
    <dgm:cxn modelId="{7E65FC9B-94BE-4D55-966A-E150CA0C7B08}" type="presParOf" srcId="{65813BE7-284F-4228-A4B4-EF76BAE25B94}" destId="{0876E642-9E16-40F7-97E1-9867588F4360}" srcOrd="4" destOrd="0" presId="urn:microsoft.com/office/officeart/2005/8/layout/vList2"/>
    <dgm:cxn modelId="{C2EB0C29-38C5-4A25-868F-8B6D5AB5B665}" type="presParOf" srcId="{65813BE7-284F-4228-A4B4-EF76BAE25B94}" destId="{2E6BE259-8902-4BA9-83CB-2EDB1EEF50BB}" srcOrd="5" destOrd="0" presId="urn:microsoft.com/office/officeart/2005/8/layout/vList2"/>
    <dgm:cxn modelId="{7FD345FD-3401-4D01-AB9D-33D172FC7780}" type="presParOf" srcId="{65813BE7-284F-4228-A4B4-EF76BAE25B94}" destId="{AB6ABF0B-211F-4295-B310-4CE315E1F312}" srcOrd="6" destOrd="0" presId="urn:microsoft.com/office/officeart/2005/8/layout/vList2"/>
    <dgm:cxn modelId="{F5588087-E424-4BF4-B364-79C076DFA65F}" type="presParOf" srcId="{65813BE7-284F-4228-A4B4-EF76BAE25B94}" destId="{FA909E29-CCDE-40A1-995B-4FDD936ECB71}" srcOrd="7" destOrd="0" presId="urn:microsoft.com/office/officeart/2005/8/layout/vList2"/>
    <dgm:cxn modelId="{BC460878-3CCC-41FC-B0C6-27938EAB47B5}" type="presParOf" srcId="{65813BE7-284F-4228-A4B4-EF76BAE25B94}" destId="{BEA27D6E-F929-4D9F-8708-97AB78F9C5B9}" srcOrd="8" destOrd="0" presId="urn:microsoft.com/office/officeart/2005/8/layout/vList2"/>
    <dgm:cxn modelId="{CD1DB053-9C65-4FDD-819F-25FD9DA7FBD7}" type="presParOf" srcId="{65813BE7-284F-4228-A4B4-EF76BAE25B94}" destId="{6711701E-F059-46F3-B62A-CC9FC2BE2325}" srcOrd="9" destOrd="0" presId="urn:microsoft.com/office/officeart/2005/8/layout/vList2"/>
    <dgm:cxn modelId="{7BD20086-F08E-4177-8180-4B4998DF6465}" type="presParOf" srcId="{65813BE7-284F-4228-A4B4-EF76BAE25B94}" destId="{99022215-FD35-4FFA-82A0-4DDE7B1EFFD5}"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7BF5E-89AC-4434-B5A0-6154937F5363}">
      <dsp:nvSpPr>
        <dsp:cNvPr id="0" name=""/>
        <dsp:cNvSpPr/>
      </dsp:nvSpPr>
      <dsp:spPr>
        <a:xfrm>
          <a:off x="0" y="43798"/>
          <a:ext cx="5387501" cy="5164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b="0" i="0" kern="1200" baseline="0"/>
            <a:t>Enjoy practical work</a:t>
          </a:r>
          <a:endParaRPr lang="en-US" sz="1300" kern="1200"/>
        </a:p>
      </dsp:txBody>
      <dsp:txXfrm>
        <a:off x="25210" y="69008"/>
        <a:ext cx="5337081" cy="466007"/>
      </dsp:txXfrm>
    </dsp:sp>
    <dsp:sp modelId="{1EC95AE7-83E9-40F2-8806-4EA679776B5C}">
      <dsp:nvSpPr>
        <dsp:cNvPr id="0" name=""/>
        <dsp:cNvSpPr/>
      </dsp:nvSpPr>
      <dsp:spPr>
        <a:xfrm>
          <a:off x="0" y="597665"/>
          <a:ext cx="5387501" cy="5164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b="0" i="0" kern="1200" baseline="0"/>
            <a:t>Able to work with your hands</a:t>
          </a:r>
          <a:endParaRPr lang="en-US" sz="1300" kern="1200"/>
        </a:p>
      </dsp:txBody>
      <dsp:txXfrm>
        <a:off x="25210" y="622875"/>
        <a:ext cx="5337081" cy="466007"/>
      </dsp:txXfrm>
    </dsp:sp>
    <dsp:sp modelId="{0876E642-9E16-40F7-97E1-9867588F4360}">
      <dsp:nvSpPr>
        <dsp:cNvPr id="0" name=""/>
        <dsp:cNvSpPr/>
      </dsp:nvSpPr>
      <dsp:spPr>
        <a:xfrm>
          <a:off x="0" y="1151532"/>
          <a:ext cx="5387501" cy="5164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b="0" i="0" kern="1200" baseline="0"/>
            <a:t>Good sense of balance </a:t>
          </a:r>
          <a:endParaRPr lang="en-US" sz="1300" kern="1200"/>
        </a:p>
      </dsp:txBody>
      <dsp:txXfrm>
        <a:off x="25210" y="1176742"/>
        <a:ext cx="5337081" cy="466007"/>
      </dsp:txXfrm>
    </dsp:sp>
    <dsp:sp modelId="{AB6ABF0B-211F-4295-B310-4CE315E1F312}">
      <dsp:nvSpPr>
        <dsp:cNvPr id="0" name=""/>
        <dsp:cNvSpPr/>
      </dsp:nvSpPr>
      <dsp:spPr>
        <a:xfrm>
          <a:off x="0" y="1705399"/>
          <a:ext cx="5387501" cy="5164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b="0" i="0" kern="1200" baseline="0"/>
            <a:t>Good at Mathematics</a:t>
          </a:r>
          <a:endParaRPr lang="en-US" sz="1300" kern="1200"/>
        </a:p>
      </dsp:txBody>
      <dsp:txXfrm>
        <a:off x="25210" y="1730609"/>
        <a:ext cx="5337081" cy="466007"/>
      </dsp:txXfrm>
    </dsp:sp>
    <dsp:sp modelId="{BEA27D6E-F929-4D9F-8708-97AB78F9C5B9}">
      <dsp:nvSpPr>
        <dsp:cNvPr id="0" name=""/>
        <dsp:cNvSpPr/>
      </dsp:nvSpPr>
      <dsp:spPr>
        <a:xfrm>
          <a:off x="0" y="2259266"/>
          <a:ext cx="5387501" cy="5164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b="0" i="0" kern="1200" baseline="0"/>
            <a:t>Able to work as part of a team</a:t>
          </a:r>
          <a:endParaRPr lang="en-US" sz="1300" kern="1200"/>
        </a:p>
      </dsp:txBody>
      <dsp:txXfrm>
        <a:off x="25210" y="2284476"/>
        <a:ext cx="5337081" cy="466007"/>
      </dsp:txXfrm>
    </dsp:sp>
    <dsp:sp modelId="{99022215-FD35-4FFA-82A0-4DDE7B1EFFD5}">
      <dsp:nvSpPr>
        <dsp:cNvPr id="0" name=""/>
        <dsp:cNvSpPr/>
      </dsp:nvSpPr>
      <dsp:spPr>
        <a:xfrm>
          <a:off x="0" y="2813133"/>
          <a:ext cx="5387501" cy="5164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AU" sz="1300" b="0" i="0" kern="1200" baseline="0"/>
            <a:t>This can also lead to School </a:t>
          </a:r>
          <a:r>
            <a:rPr lang="en-AU" sz="1300" kern="1200"/>
            <a:t>B</a:t>
          </a:r>
          <a:r>
            <a:rPr lang="en-AU" sz="1300" b="0" i="0" kern="1200" baseline="0"/>
            <a:t>ased Apprenticeship &amp; Traineeship (</a:t>
          </a:r>
          <a:r>
            <a:rPr lang="en-AU" sz="1300" kern="1200"/>
            <a:t>SBAT)</a:t>
          </a:r>
          <a:r>
            <a:rPr lang="en-AU" sz="1300" b="0" i="0" kern="1200" baseline="0"/>
            <a:t> in Yrs</a:t>
          </a:r>
          <a:r>
            <a:rPr lang="en-AU" sz="1300" kern="1200"/>
            <a:t>.</a:t>
          </a:r>
          <a:r>
            <a:rPr lang="en-AU" sz="1300" b="0" i="0" kern="1200" baseline="0"/>
            <a:t>11 &amp; 12 and full time </a:t>
          </a:r>
          <a:r>
            <a:rPr lang="en-AU" sz="1300" kern="1200"/>
            <a:t>Apprenticeship </a:t>
          </a:r>
          <a:r>
            <a:rPr lang="en-AU" sz="1300" b="0" i="0" kern="1200" baseline="0"/>
            <a:t>opportunities after school for you.</a:t>
          </a:r>
          <a:endParaRPr lang="en-US" sz="1300" kern="1200"/>
        </a:p>
      </dsp:txBody>
      <dsp:txXfrm>
        <a:off x="25210" y="2838343"/>
        <a:ext cx="5337081" cy="46600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9EF66-7AF5-48D0-88EE-C1F5B158C2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726BF16-29CA-44B8-ADA2-0C388D4E5A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7B07BFBD-DE5B-42CD-BAE3-583A6408ACBF}"/>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5" name="Footer Placeholder 4">
            <a:extLst>
              <a:ext uri="{FF2B5EF4-FFF2-40B4-BE49-F238E27FC236}">
                <a16:creationId xmlns:a16="http://schemas.microsoft.com/office/drawing/2014/main" id="{55893C5E-6EDC-406C-AD81-144AF9E6D71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4CD5B07-2E29-4EE7-BF15-2EE009AEE9CC}"/>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277814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20F27-B7C5-431E-9BDE-CCA9CC9088A5}"/>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ACA808C-BB0F-4F59-9106-AEF3E051A4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976B7E3-4D62-4E11-B9F4-49AA1A0C8CF0}"/>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5" name="Footer Placeholder 4">
            <a:extLst>
              <a:ext uri="{FF2B5EF4-FFF2-40B4-BE49-F238E27FC236}">
                <a16:creationId xmlns:a16="http://schemas.microsoft.com/office/drawing/2014/main" id="{E6571108-E896-4AAE-B89B-2B8509D7546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C443C83-E6BA-43D3-B8BE-FD0C2A294CD7}"/>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55620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1E4666-BDE3-467D-853A-F3C3DB7697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615C4CC-822C-45A0-8F4A-D4AF4D6882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C78D791-6AF6-4069-B5AC-27A95B4567F4}"/>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5" name="Footer Placeholder 4">
            <a:extLst>
              <a:ext uri="{FF2B5EF4-FFF2-40B4-BE49-F238E27FC236}">
                <a16:creationId xmlns:a16="http://schemas.microsoft.com/office/drawing/2014/main" id="{CFF30535-1C55-40AB-97B1-45B39298E03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4A3EF64-C5F9-4B3D-AA63-6F31B170525E}"/>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142756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DAF40-AB16-47DD-9C30-EC7A8B2A677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F3A1262-7CCD-4A3D-A6F3-16064642F0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383E50C-B218-415E-948C-7F539957BDC5}"/>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5" name="Footer Placeholder 4">
            <a:extLst>
              <a:ext uri="{FF2B5EF4-FFF2-40B4-BE49-F238E27FC236}">
                <a16:creationId xmlns:a16="http://schemas.microsoft.com/office/drawing/2014/main" id="{9A85114C-E1E7-4E5A-A4DF-64F4A7559EE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FF0FAEC-4C46-4143-853B-C2B053CEA3DB}"/>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2447492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442A8-F55F-4149-BE3E-E7CD4D516A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373D291-0A29-41AD-9A5E-ECAE2D564A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A20953-6A53-4696-8768-16FB0175B81D}"/>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5" name="Footer Placeholder 4">
            <a:extLst>
              <a:ext uri="{FF2B5EF4-FFF2-40B4-BE49-F238E27FC236}">
                <a16:creationId xmlns:a16="http://schemas.microsoft.com/office/drawing/2014/main" id="{AECE3068-F361-43DD-979F-2CF9C7C8AAE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4286F70-A730-4BDD-9B72-4F8A07771A8D}"/>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81648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27E5E-0DD7-4B66-9826-DB3C1450CE6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D06233D-CB15-4A5C-A58F-515EC7D49C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CC9C02D-FA2D-43A4-ABF2-EE1BBF2DF2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431C671-7360-4588-989B-7439154F3C4E}"/>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6" name="Footer Placeholder 5">
            <a:extLst>
              <a:ext uri="{FF2B5EF4-FFF2-40B4-BE49-F238E27FC236}">
                <a16:creationId xmlns:a16="http://schemas.microsoft.com/office/drawing/2014/main" id="{EE603F8D-A34F-4E19-9716-7C393B343CC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18C4980-D22C-41E7-BEDE-DCA044A88D11}"/>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2056135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D33C6-621A-4411-801E-6FE0B7A13BA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335B663-5155-4387-A52D-E39314F1E5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90C2CE-E6F8-4422-9DC6-DD0DD7F3BA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425CC-C915-4287-83F4-F44DD22C95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2F73FA-8E90-46D5-B742-5D0E9E0252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A977E8F-07B4-408C-83A1-5081ED7EBBD1}"/>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8" name="Footer Placeholder 7">
            <a:extLst>
              <a:ext uri="{FF2B5EF4-FFF2-40B4-BE49-F238E27FC236}">
                <a16:creationId xmlns:a16="http://schemas.microsoft.com/office/drawing/2014/main" id="{3F42B38F-8968-42C0-AF3B-CFC528EF386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17F8E3-34C6-43A5-A708-594DB1C8687F}"/>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105142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D9655-05D2-48C9-952C-A6ED7C41858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7F23DAF-3879-4441-8DCD-AA1FC5E6C9AD}"/>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4" name="Footer Placeholder 3">
            <a:extLst>
              <a:ext uri="{FF2B5EF4-FFF2-40B4-BE49-F238E27FC236}">
                <a16:creationId xmlns:a16="http://schemas.microsoft.com/office/drawing/2014/main" id="{26EE96CD-A515-416E-8CE3-00631549DC24}"/>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21B72228-91A2-4644-8581-744AF5187DD9}"/>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1994682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3930A-7737-4A6B-BB3F-0035F7B9A269}"/>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3" name="Footer Placeholder 2">
            <a:extLst>
              <a:ext uri="{FF2B5EF4-FFF2-40B4-BE49-F238E27FC236}">
                <a16:creationId xmlns:a16="http://schemas.microsoft.com/office/drawing/2014/main" id="{B70B1EAC-AD1D-49E7-95FC-4080380BC7F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1E18D50-C31F-4141-9D19-C281EF07C32F}"/>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331823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FB0E7-6766-4E5C-82A0-22CAB68CDD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1BAD583-D19E-4278-999B-785DBE5906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2CB0A1A-4056-48A9-BFA1-FFB126F9B5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6EDC8B3-B32C-4052-AD0D-D1DA004230BB}"/>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6" name="Footer Placeholder 5">
            <a:extLst>
              <a:ext uri="{FF2B5EF4-FFF2-40B4-BE49-F238E27FC236}">
                <a16:creationId xmlns:a16="http://schemas.microsoft.com/office/drawing/2014/main" id="{DE2742EF-00CD-4167-8DB2-C34E9E0CB5A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1380EAA-31AE-4324-B876-BF14F911102A}"/>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541375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DF1E-796D-4A98-8D94-650EA0C1AD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6842263-1A45-4704-87D3-CFB67FF97E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84475BB3-C2BC-43DB-AA82-F711B9046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F8052E-DFA6-4FF7-9496-0FC54D500DBD}"/>
              </a:ext>
            </a:extLst>
          </p:cNvPr>
          <p:cNvSpPr>
            <a:spLocks noGrp="1"/>
          </p:cNvSpPr>
          <p:nvPr>
            <p:ph type="dt" sz="half" idx="10"/>
          </p:nvPr>
        </p:nvSpPr>
        <p:spPr/>
        <p:txBody>
          <a:bodyPr/>
          <a:lstStyle/>
          <a:p>
            <a:fld id="{095079D3-94EC-473E-BA9A-5501FA8008CC}" type="datetimeFigureOut">
              <a:rPr lang="en-AU" smtClean="0"/>
              <a:t>14/06/2022</a:t>
            </a:fld>
            <a:endParaRPr lang="en-AU"/>
          </a:p>
        </p:txBody>
      </p:sp>
      <p:sp>
        <p:nvSpPr>
          <p:cNvPr id="6" name="Footer Placeholder 5">
            <a:extLst>
              <a:ext uri="{FF2B5EF4-FFF2-40B4-BE49-F238E27FC236}">
                <a16:creationId xmlns:a16="http://schemas.microsoft.com/office/drawing/2014/main" id="{78F84B57-2A94-4898-885B-1CE35290307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2236CA6-675A-4754-A33A-FDC29803BE7A}"/>
              </a:ext>
            </a:extLst>
          </p:cNvPr>
          <p:cNvSpPr>
            <a:spLocks noGrp="1"/>
          </p:cNvSpPr>
          <p:nvPr>
            <p:ph type="sldNum" sz="quarter" idx="12"/>
          </p:nvPr>
        </p:nvSpPr>
        <p:spPr/>
        <p:txBody>
          <a:bodyPr/>
          <a:lstStyle/>
          <a:p>
            <a:fld id="{528920F6-3BDA-4D32-AB4A-54E4D1D650A4}" type="slidenum">
              <a:rPr lang="en-AU" smtClean="0"/>
              <a:t>‹#›</a:t>
            </a:fld>
            <a:endParaRPr lang="en-AU"/>
          </a:p>
        </p:txBody>
      </p:sp>
    </p:spTree>
    <p:extLst>
      <p:ext uri="{BB962C8B-B14F-4D97-AF65-F5344CB8AC3E}">
        <p14:creationId xmlns:p14="http://schemas.microsoft.com/office/powerpoint/2010/main" val="189506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F63218-C15F-44E3-A325-91E72D79BA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2992901-D370-4B2A-9505-F2488E6B72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9E75126-EFD6-40D0-8D25-5FCAD390BD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079D3-94EC-473E-BA9A-5501FA8008CC}" type="datetimeFigureOut">
              <a:rPr lang="en-AU" smtClean="0"/>
              <a:t>14/06/2022</a:t>
            </a:fld>
            <a:endParaRPr lang="en-AU"/>
          </a:p>
        </p:txBody>
      </p:sp>
      <p:sp>
        <p:nvSpPr>
          <p:cNvPr id="5" name="Footer Placeholder 4">
            <a:extLst>
              <a:ext uri="{FF2B5EF4-FFF2-40B4-BE49-F238E27FC236}">
                <a16:creationId xmlns:a16="http://schemas.microsoft.com/office/drawing/2014/main" id="{7C83CE2B-A1CA-4DB1-B5A3-6FC52894B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D449DD56-B41E-4464-BC3E-40C355CE7A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920F6-3BDA-4D32-AB4A-54E4D1D650A4}" type="slidenum">
              <a:rPr lang="en-AU" smtClean="0"/>
              <a:t>‹#›</a:t>
            </a:fld>
            <a:endParaRPr lang="en-AU"/>
          </a:p>
        </p:txBody>
      </p:sp>
    </p:spTree>
    <p:extLst>
      <p:ext uri="{BB962C8B-B14F-4D97-AF65-F5344CB8AC3E}">
        <p14:creationId xmlns:p14="http://schemas.microsoft.com/office/powerpoint/2010/main" val="287716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9.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7BA0-2048-4AA7-BEDD-466E99604CAB}"/>
              </a:ext>
            </a:extLst>
          </p:cNvPr>
          <p:cNvSpPr>
            <a:spLocks noGrp="1"/>
          </p:cNvSpPr>
          <p:nvPr>
            <p:ph type="ctrTitle"/>
          </p:nvPr>
        </p:nvSpPr>
        <p:spPr>
          <a:xfrm>
            <a:off x="1630017" y="71920"/>
            <a:ext cx="9144000" cy="1336864"/>
          </a:xfrm>
          <a:solidFill>
            <a:schemeClr val="accent2">
              <a:lumMod val="60000"/>
              <a:lumOff val="40000"/>
            </a:schemeClr>
          </a:solidFill>
        </p:spPr>
        <p:txBody>
          <a:bodyPr>
            <a:normAutofit fontScale="90000"/>
          </a:bodyPr>
          <a:lstStyle/>
          <a:p>
            <a:r>
              <a:rPr lang="en-AU" sz="5300" b="1" dirty="0"/>
              <a:t>TAS and STAGE 5 VET</a:t>
            </a:r>
            <a:br>
              <a:rPr lang="en-AU" dirty="0"/>
            </a:br>
            <a:r>
              <a:rPr lang="en-AU" sz="4900" dirty="0"/>
              <a:t>Hospitality Certificate I</a:t>
            </a:r>
            <a:endParaRPr lang="en-AU" sz="4900" b="1" dirty="0"/>
          </a:p>
        </p:txBody>
      </p:sp>
      <p:graphicFrame>
        <p:nvGraphicFramePr>
          <p:cNvPr id="13" name="Table 12">
            <a:extLst>
              <a:ext uri="{FF2B5EF4-FFF2-40B4-BE49-F238E27FC236}">
                <a16:creationId xmlns:a16="http://schemas.microsoft.com/office/drawing/2014/main" id="{84A20BBE-E313-4150-A6CA-B9F482145403}"/>
              </a:ext>
            </a:extLst>
          </p:cNvPr>
          <p:cNvGraphicFramePr>
            <a:graphicFrameLocks noGrp="1"/>
          </p:cNvGraphicFramePr>
          <p:nvPr>
            <p:extLst>
              <p:ext uri="{D42A27DB-BD31-4B8C-83A1-F6EECF244321}">
                <p14:modId xmlns:p14="http://schemas.microsoft.com/office/powerpoint/2010/main" val="2161052885"/>
              </p:ext>
            </p:extLst>
          </p:nvPr>
        </p:nvGraphicFramePr>
        <p:xfrm>
          <a:off x="947530" y="1408783"/>
          <a:ext cx="10296940" cy="1097280"/>
        </p:xfrm>
        <a:graphic>
          <a:graphicData uri="http://schemas.openxmlformats.org/drawingml/2006/table">
            <a:tbl>
              <a:tblPr firstRow="1" bandRow="1">
                <a:tableStyleId>{5DA37D80-6434-44D0-A028-1B22A696006F}</a:tableStyleId>
              </a:tblPr>
              <a:tblGrid>
                <a:gridCol w="5148470">
                  <a:extLst>
                    <a:ext uri="{9D8B030D-6E8A-4147-A177-3AD203B41FA5}">
                      <a16:colId xmlns:a16="http://schemas.microsoft.com/office/drawing/2014/main" val="254014635"/>
                    </a:ext>
                  </a:extLst>
                </a:gridCol>
                <a:gridCol w="5148470">
                  <a:extLst>
                    <a:ext uri="{9D8B030D-6E8A-4147-A177-3AD203B41FA5}">
                      <a16:colId xmlns:a16="http://schemas.microsoft.com/office/drawing/2014/main" val="2831488082"/>
                    </a:ext>
                  </a:extLst>
                </a:gridCol>
              </a:tblGrid>
              <a:tr h="370840">
                <a:tc gridSpan="2">
                  <a:txBody>
                    <a:bodyPr/>
                    <a:lstStyle/>
                    <a:p>
                      <a:pPr algn="ctr"/>
                      <a:endParaRPr lang="en-AU" sz="2800" dirty="0">
                        <a:latin typeface="Bahnschrift SemiLight" panose="020B0502040204020203" pitchFamily="34" charset="0"/>
                      </a:endParaRPr>
                    </a:p>
                  </a:txBody>
                  <a:tcPr/>
                </a:tc>
                <a:tc hMerge="1">
                  <a:txBody>
                    <a:bodyPr/>
                    <a:lstStyle/>
                    <a:p>
                      <a:endParaRPr lang="en-AU" dirty="0"/>
                    </a:p>
                  </a:txBody>
                  <a:tcPr/>
                </a:tc>
                <a:extLst>
                  <a:ext uri="{0D108BD9-81ED-4DB2-BD59-A6C34878D82A}">
                    <a16:rowId xmlns:a16="http://schemas.microsoft.com/office/drawing/2014/main" val="1444036940"/>
                  </a:ext>
                </a:extLst>
              </a:tr>
              <a:tr h="370840">
                <a:tc>
                  <a:txBody>
                    <a:bodyPr/>
                    <a:lstStyle/>
                    <a:p>
                      <a:pPr algn="ctr"/>
                      <a:r>
                        <a:rPr lang="en-AU" sz="3200" dirty="0"/>
                        <a:t>Yr. 9 IT Metal</a:t>
                      </a:r>
                    </a:p>
                  </a:txBody>
                  <a:tcPr/>
                </a:tc>
                <a:tc>
                  <a:txBody>
                    <a:bodyPr/>
                    <a:lstStyle/>
                    <a:p>
                      <a:pPr algn="ctr"/>
                      <a:r>
                        <a:rPr lang="en-AU" sz="3200" dirty="0"/>
                        <a:t>Yr. 10 IT Metal</a:t>
                      </a:r>
                    </a:p>
                  </a:txBody>
                  <a:tcPr/>
                </a:tc>
                <a:extLst>
                  <a:ext uri="{0D108BD9-81ED-4DB2-BD59-A6C34878D82A}">
                    <a16:rowId xmlns:a16="http://schemas.microsoft.com/office/drawing/2014/main" val="1275082630"/>
                  </a:ext>
                </a:extLst>
              </a:tr>
            </a:tbl>
          </a:graphicData>
        </a:graphic>
      </p:graphicFrame>
      <p:graphicFrame>
        <p:nvGraphicFramePr>
          <p:cNvPr id="14" name="Table 13">
            <a:extLst>
              <a:ext uri="{FF2B5EF4-FFF2-40B4-BE49-F238E27FC236}">
                <a16:creationId xmlns:a16="http://schemas.microsoft.com/office/drawing/2014/main" id="{7E4CA8A5-6F09-4327-8D6C-F439D96E8897}"/>
              </a:ext>
            </a:extLst>
          </p:cNvPr>
          <p:cNvGraphicFramePr>
            <a:graphicFrameLocks noGrp="1"/>
          </p:cNvGraphicFramePr>
          <p:nvPr>
            <p:extLst>
              <p:ext uri="{D42A27DB-BD31-4B8C-83A1-F6EECF244321}">
                <p14:modId xmlns:p14="http://schemas.microsoft.com/office/powerpoint/2010/main" val="272964768"/>
              </p:ext>
            </p:extLst>
          </p:nvPr>
        </p:nvGraphicFramePr>
        <p:xfrm>
          <a:off x="947530" y="2673628"/>
          <a:ext cx="10296940" cy="1097280"/>
        </p:xfrm>
        <a:graphic>
          <a:graphicData uri="http://schemas.openxmlformats.org/drawingml/2006/table">
            <a:tbl>
              <a:tblPr firstRow="1" bandRow="1">
                <a:tableStyleId>{5DA37D80-6434-44D0-A028-1B22A696006F}</a:tableStyleId>
              </a:tblPr>
              <a:tblGrid>
                <a:gridCol w="5161722">
                  <a:extLst>
                    <a:ext uri="{9D8B030D-6E8A-4147-A177-3AD203B41FA5}">
                      <a16:colId xmlns:a16="http://schemas.microsoft.com/office/drawing/2014/main" val="254014635"/>
                    </a:ext>
                  </a:extLst>
                </a:gridCol>
                <a:gridCol w="5135218">
                  <a:extLst>
                    <a:ext uri="{9D8B030D-6E8A-4147-A177-3AD203B41FA5}">
                      <a16:colId xmlns:a16="http://schemas.microsoft.com/office/drawing/2014/main" val="2831488082"/>
                    </a:ext>
                  </a:extLst>
                </a:gridCol>
              </a:tblGrid>
              <a:tr h="370840">
                <a:tc gridSpan="2">
                  <a:txBody>
                    <a:bodyPr/>
                    <a:lstStyle/>
                    <a:p>
                      <a:pPr algn="ctr"/>
                      <a:endParaRPr lang="en-AU" sz="2800" dirty="0">
                        <a:latin typeface="Bahnschrift SemiLight" panose="020B0502040204020203" pitchFamily="34" charset="0"/>
                      </a:endParaRPr>
                    </a:p>
                  </a:txBody>
                  <a:tcPr/>
                </a:tc>
                <a:tc hMerge="1">
                  <a:txBody>
                    <a:bodyPr/>
                    <a:lstStyle/>
                    <a:p>
                      <a:endParaRPr lang="en-AU" dirty="0"/>
                    </a:p>
                  </a:txBody>
                  <a:tcPr/>
                </a:tc>
                <a:extLst>
                  <a:ext uri="{0D108BD9-81ED-4DB2-BD59-A6C34878D82A}">
                    <a16:rowId xmlns:a16="http://schemas.microsoft.com/office/drawing/2014/main" val="1444036940"/>
                  </a:ext>
                </a:extLst>
              </a:tr>
              <a:tr h="370840">
                <a:tc>
                  <a:txBody>
                    <a:bodyPr/>
                    <a:lstStyle/>
                    <a:p>
                      <a:pPr algn="ctr"/>
                      <a:r>
                        <a:rPr lang="en-AU" sz="3200" dirty="0"/>
                        <a:t>Yr. 9 IT Timber</a:t>
                      </a:r>
                    </a:p>
                  </a:txBody>
                  <a:tcPr/>
                </a:tc>
                <a:tc>
                  <a:txBody>
                    <a:bodyPr/>
                    <a:lstStyle/>
                    <a:p>
                      <a:pPr algn="ctr"/>
                      <a:r>
                        <a:rPr lang="en-AU" sz="3200" dirty="0"/>
                        <a:t>Yr.10 IT Timber</a:t>
                      </a:r>
                    </a:p>
                  </a:txBody>
                  <a:tcPr/>
                </a:tc>
                <a:extLst>
                  <a:ext uri="{0D108BD9-81ED-4DB2-BD59-A6C34878D82A}">
                    <a16:rowId xmlns:a16="http://schemas.microsoft.com/office/drawing/2014/main" val="1275082630"/>
                  </a:ext>
                </a:extLst>
              </a:tr>
            </a:tbl>
          </a:graphicData>
        </a:graphic>
      </p:graphicFrame>
      <p:graphicFrame>
        <p:nvGraphicFramePr>
          <p:cNvPr id="15" name="Table 14">
            <a:extLst>
              <a:ext uri="{FF2B5EF4-FFF2-40B4-BE49-F238E27FC236}">
                <a16:creationId xmlns:a16="http://schemas.microsoft.com/office/drawing/2014/main" id="{1FBD5EC9-360E-46AC-87AD-9C25F071A381}"/>
              </a:ext>
            </a:extLst>
          </p:cNvPr>
          <p:cNvGraphicFramePr>
            <a:graphicFrameLocks noGrp="1"/>
          </p:cNvGraphicFramePr>
          <p:nvPr>
            <p:extLst>
              <p:ext uri="{D42A27DB-BD31-4B8C-83A1-F6EECF244321}">
                <p14:modId xmlns:p14="http://schemas.microsoft.com/office/powerpoint/2010/main" val="1860592101"/>
              </p:ext>
            </p:extLst>
          </p:nvPr>
        </p:nvGraphicFramePr>
        <p:xfrm>
          <a:off x="947530" y="4953585"/>
          <a:ext cx="10296940" cy="1584960"/>
        </p:xfrm>
        <a:graphic>
          <a:graphicData uri="http://schemas.openxmlformats.org/drawingml/2006/table">
            <a:tbl>
              <a:tblPr firstRow="1" bandRow="1">
                <a:tableStyleId>{5DA37D80-6434-44D0-A028-1B22A696006F}</a:tableStyleId>
              </a:tblPr>
              <a:tblGrid>
                <a:gridCol w="5148470">
                  <a:extLst>
                    <a:ext uri="{9D8B030D-6E8A-4147-A177-3AD203B41FA5}">
                      <a16:colId xmlns:a16="http://schemas.microsoft.com/office/drawing/2014/main" val="254014635"/>
                    </a:ext>
                  </a:extLst>
                </a:gridCol>
                <a:gridCol w="5148470">
                  <a:extLst>
                    <a:ext uri="{9D8B030D-6E8A-4147-A177-3AD203B41FA5}">
                      <a16:colId xmlns:a16="http://schemas.microsoft.com/office/drawing/2014/main" val="2831488082"/>
                    </a:ext>
                  </a:extLst>
                </a:gridCol>
              </a:tblGrid>
              <a:tr h="370840">
                <a:tc gridSpan="2">
                  <a:txBody>
                    <a:bodyPr/>
                    <a:lstStyle/>
                    <a:p>
                      <a:pPr algn="ctr"/>
                      <a:endParaRPr lang="en-AU" sz="2800" dirty="0">
                        <a:latin typeface="Bahnschrift SemiLight" panose="020B0502040204020203" pitchFamily="34" charset="0"/>
                      </a:endParaRPr>
                    </a:p>
                  </a:txBody>
                  <a:tcPr/>
                </a:tc>
                <a:tc hMerge="1">
                  <a:txBody>
                    <a:bodyPr/>
                    <a:lstStyle/>
                    <a:p>
                      <a:endParaRPr lang="en-AU" dirty="0"/>
                    </a:p>
                  </a:txBody>
                  <a:tcPr/>
                </a:tc>
                <a:extLst>
                  <a:ext uri="{0D108BD9-81ED-4DB2-BD59-A6C34878D82A}">
                    <a16:rowId xmlns:a16="http://schemas.microsoft.com/office/drawing/2014/main" val="1444036940"/>
                  </a:ext>
                </a:extLst>
              </a:tr>
              <a:tr h="370840">
                <a:tc>
                  <a:txBody>
                    <a:bodyPr/>
                    <a:lstStyle/>
                    <a:p>
                      <a:pPr algn="ctr"/>
                      <a:r>
                        <a:rPr lang="en-AU" sz="3200" dirty="0"/>
                        <a:t>Yr. 9 Food Technology</a:t>
                      </a:r>
                    </a:p>
                  </a:txBody>
                  <a:tcPr/>
                </a:tc>
                <a:tc>
                  <a:txBody>
                    <a:bodyPr/>
                    <a:lstStyle/>
                    <a:p>
                      <a:pPr algn="ctr"/>
                      <a:r>
                        <a:rPr lang="en-AU" sz="3200" dirty="0"/>
                        <a:t>Yr.10 Certificate I in Hospitality</a:t>
                      </a:r>
                    </a:p>
                  </a:txBody>
                  <a:tcPr/>
                </a:tc>
                <a:extLst>
                  <a:ext uri="{0D108BD9-81ED-4DB2-BD59-A6C34878D82A}">
                    <a16:rowId xmlns:a16="http://schemas.microsoft.com/office/drawing/2014/main" val="1275082630"/>
                  </a:ext>
                </a:extLst>
              </a:tr>
            </a:tbl>
          </a:graphicData>
        </a:graphic>
      </p:graphicFrame>
    </p:spTree>
    <p:extLst>
      <p:ext uri="{BB962C8B-B14F-4D97-AF65-F5344CB8AC3E}">
        <p14:creationId xmlns:p14="http://schemas.microsoft.com/office/powerpoint/2010/main" val="94751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1" y="365125"/>
            <a:ext cx="5251316" cy="1807305"/>
          </a:xfrm>
        </p:spPr>
        <p:txBody>
          <a:bodyPr>
            <a:normAutofit/>
          </a:bodyPr>
          <a:lstStyle/>
          <a:p>
            <a:r>
              <a:rPr lang="en-AU" sz="4100" b="1" cap="all" dirty="0"/>
              <a:t>INDUSTRIAL TECHNOLOGY – Metal</a:t>
            </a:r>
            <a:br>
              <a:rPr lang="en-AU" sz="4100" b="1" cap="all" dirty="0"/>
            </a:br>
            <a:endParaRPr lang="en-AU" sz="4100" dirty="0"/>
          </a:p>
        </p:txBody>
      </p:sp>
      <p:sp>
        <p:nvSpPr>
          <p:cNvPr id="3" name="Content Placeholder 2"/>
          <p:cNvSpPr>
            <a:spLocks noGrp="1"/>
          </p:cNvSpPr>
          <p:nvPr>
            <p:ph idx="1"/>
          </p:nvPr>
        </p:nvSpPr>
        <p:spPr>
          <a:xfrm>
            <a:off x="838200" y="2333297"/>
            <a:ext cx="4619621" cy="3843666"/>
          </a:xfrm>
        </p:spPr>
        <p:txBody>
          <a:bodyPr>
            <a:normAutofit/>
          </a:bodyPr>
          <a:lstStyle/>
          <a:p>
            <a:pPr marL="0" indent="0">
              <a:buNone/>
            </a:pPr>
            <a:r>
              <a:rPr lang="en-AU" sz="2000"/>
              <a:t>The Metal course provides opportunities for students to develop knowledge, understanding and skills in relation to Metal and associated industries. The students will develop knowledge and skills in the use of materials, tools and techniques related to metal material repair and maintenance.</a:t>
            </a:r>
          </a:p>
          <a:p>
            <a:endParaRPr lang="en-AU" sz="2000"/>
          </a:p>
        </p:txBody>
      </p:sp>
      <p:pic>
        <p:nvPicPr>
          <p:cNvPr id="5" name="Picture 4" descr="Person pressing button">
            <a:extLst>
              <a:ext uri="{FF2B5EF4-FFF2-40B4-BE49-F238E27FC236}">
                <a16:creationId xmlns:a16="http://schemas.microsoft.com/office/drawing/2014/main" id="{6FABFB36-A944-A0C9-CC8F-118CC36D1D5B}"/>
              </a:ext>
            </a:extLst>
          </p:cNvPr>
          <p:cNvPicPr>
            <a:picLocks noChangeAspect="1"/>
          </p:cNvPicPr>
          <p:nvPr/>
        </p:nvPicPr>
        <p:blipFill rotWithShape="1">
          <a:blip r:embed="rId2"/>
          <a:srcRect l="19469" r="22493"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86552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a:extLst>
              <a:ext uri="{FF2B5EF4-FFF2-40B4-BE49-F238E27FC236}">
                <a16:creationId xmlns:a16="http://schemas.microsoft.com/office/drawing/2014/main" id="{36158480-0E8A-4D8F-B872-6207558114F1}"/>
              </a:ext>
            </a:extLst>
          </p:cNvPr>
          <p:cNvSpPr>
            <a:spLocks noChangeArrowheads="1"/>
          </p:cNvSpPr>
          <p:nvPr/>
        </p:nvSpPr>
        <p:spPr bwMode="auto">
          <a:xfrm>
            <a:off x="5352499" y="700365"/>
            <a:ext cx="5752037" cy="5511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lvl="0" indent="-457200">
              <a:buFont typeface="Arial" panose="020B0604020202020204" pitchFamily="34" charset="0"/>
              <a:buChar char="•"/>
            </a:pPr>
            <a:r>
              <a:rPr lang="en-AU" sz="2800" dirty="0">
                <a:latin typeface="+mn-lt"/>
              </a:rPr>
              <a:t>Neat personal appearance</a:t>
            </a:r>
          </a:p>
          <a:p>
            <a:pPr marL="457200" lvl="0" indent="-457200">
              <a:buFont typeface="Arial" panose="020B0604020202020204" pitchFamily="34" charset="0"/>
              <a:buChar char="•"/>
            </a:pPr>
            <a:r>
              <a:rPr lang="en-AU" sz="2800" dirty="0">
                <a:latin typeface="+mn-lt"/>
              </a:rPr>
              <a:t>Good communication skills</a:t>
            </a:r>
          </a:p>
          <a:p>
            <a:pPr marL="457200" lvl="0" indent="-457200">
              <a:buFont typeface="Arial" panose="020B0604020202020204" pitchFamily="34" charset="0"/>
              <a:buChar char="•"/>
            </a:pPr>
            <a:r>
              <a:rPr lang="en-AU" sz="2800" dirty="0">
                <a:latin typeface="+mn-lt"/>
              </a:rPr>
              <a:t>Good memory</a:t>
            </a:r>
          </a:p>
          <a:p>
            <a:pPr marL="457200" lvl="0" indent="-457200">
              <a:buFont typeface="Arial" panose="020B0604020202020204" pitchFamily="34" charset="0"/>
              <a:buChar char="•"/>
            </a:pPr>
            <a:r>
              <a:rPr lang="en-AU" sz="2800" dirty="0">
                <a:latin typeface="+mn-lt"/>
              </a:rPr>
              <a:t>Polite and patient</a:t>
            </a:r>
          </a:p>
          <a:p>
            <a:pPr marL="457200" lvl="0" indent="-457200">
              <a:buFont typeface="Arial" panose="020B0604020202020204" pitchFamily="34" charset="0"/>
              <a:buChar char="•"/>
            </a:pPr>
            <a:r>
              <a:rPr lang="en-AU" sz="2800" dirty="0">
                <a:latin typeface="+mn-lt"/>
              </a:rPr>
              <a:t>Friendly and efficient</a:t>
            </a:r>
          </a:p>
          <a:p>
            <a:pPr marL="457200" lvl="0" indent="-457200">
              <a:buFont typeface="Arial" panose="020B0604020202020204" pitchFamily="34" charset="0"/>
              <a:buChar char="•"/>
            </a:pPr>
            <a:r>
              <a:rPr lang="en-AU" sz="2800" dirty="0">
                <a:latin typeface="+mn-lt"/>
              </a:rPr>
              <a:t>Enjoy working with people</a:t>
            </a:r>
          </a:p>
          <a:p>
            <a:pPr marL="457200" lvl="0" indent="-457200">
              <a:buFont typeface="Arial" panose="020B0604020202020204" pitchFamily="34" charset="0"/>
              <a:buChar char="•"/>
            </a:pPr>
            <a:r>
              <a:rPr lang="en-AU" sz="2800" dirty="0">
                <a:latin typeface="+mn-lt"/>
              </a:rPr>
              <a:t>Able to work as part of a team</a:t>
            </a:r>
          </a:p>
          <a:p>
            <a:pPr marL="457200" indent="-457200">
              <a:buFont typeface="Arial" panose="020B0604020202020204" pitchFamily="34" charset="0"/>
              <a:buChar char="•"/>
            </a:pPr>
            <a:r>
              <a:rPr lang="en-AU" altLang="en-US" sz="2800" dirty="0">
                <a:latin typeface="+mn-lt"/>
              </a:rPr>
              <a:t>This can also lead to School Based Apprenticeship &amp; Traineeship (SBAT) in Yrs.11 &amp; 12 and full time Apprenticeship opportunities after school for you.</a:t>
            </a:r>
          </a:p>
          <a:p>
            <a:pPr marR="0" lvl="0" algn="l" defTabSz="914400" rtl="0" eaLnBrk="0" fontAlgn="base" latinLnBrk="0" hangingPunct="0">
              <a:lnSpc>
                <a:spcPct val="150000"/>
              </a:lnSpc>
              <a:spcBef>
                <a:spcPct val="0"/>
              </a:spcBef>
              <a:spcAft>
                <a:spcPct val="0"/>
              </a:spcAft>
              <a:buClrTx/>
              <a:buSzTx/>
              <a:tabLst/>
            </a:pPr>
            <a:endParaRPr kumimoji="0" lang="en-AU" altLang="en-US" sz="1200" b="0" i="0" u="none" strike="noStrike" cap="none" normalizeH="0" baseline="0" dirty="0">
              <a:ln>
                <a:noFill/>
              </a:ln>
              <a:solidFill>
                <a:schemeClr val="tx1"/>
              </a:solidFill>
              <a:effectLst/>
              <a:latin typeface="+mn-lt"/>
            </a:endParaRPr>
          </a:p>
        </p:txBody>
      </p:sp>
      <p:sp>
        <p:nvSpPr>
          <p:cNvPr id="14" name="Rectangle 6">
            <a:extLst>
              <a:ext uri="{FF2B5EF4-FFF2-40B4-BE49-F238E27FC236}">
                <a16:creationId xmlns:a16="http://schemas.microsoft.com/office/drawing/2014/main" id="{6FABA3B9-8905-4185-944F-63938BB3BE63}"/>
              </a:ext>
            </a:extLst>
          </p:cNvPr>
          <p:cNvSpPr>
            <a:spLocks noChangeArrowheads="1"/>
          </p:cNvSpPr>
          <p:nvPr/>
        </p:nvSpPr>
        <p:spPr bwMode="auto">
          <a:xfrm>
            <a:off x="292100" y="341784"/>
            <a:ext cx="21352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Helvetica" panose="020B0604020202020204" pitchFamily="34" charset="0"/>
              </a:rPr>
              <a:t>.</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pic>
        <p:nvPicPr>
          <p:cNvPr id="4098" name="Picture 2" descr="Image result for automotive cars">
            <a:extLst>
              <a:ext uri="{FF2B5EF4-FFF2-40B4-BE49-F238E27FC236}">
                <a16:creationId xmlns:a16="http://schemas.microsoft.com/office/drawing/2014/main" id="{CD6EBDA9-9219-463B-86DB-B637D4E0BE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369" y="3893906"/>
            <a:ext cx="3595956" cy="27504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AE13DCD6-69DC-4F36-B0BA-D01FE95946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147027" y="1366462"/>
            <a:ext cx="3137297" cy="2167847"/>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E8A4E8A8-1CA1-4713-9ED3-6CF6806C9650}"/>
              </a:ext>
            </a:extLst>
          </p:cNvPr>
          <p:cNvSpPr txBox="1"/>
          <p:nvPr/>
        </p:nvSpPr>
        <p:spPr>
          <a:xfrm>
            <a:off x="688369" y="213666"/>
            <a:ext cx="6637105" cy="400110"/>
          </a:xfrm>
          <a:prstGeom prst="rect">
            <a:avLst/>
          </a:prstGeom>
          <a:noFill/>
        </p:spPr>
        <p:txBody>
          <a:bodyPr wrap="square">
            <a:spAutoFit/>
          </a:bodyPr>
          <a:lstStyle/>
          <a:p>
            <a:pPr algn="ctr"/>
            <a:r>
              <a:rPr lang="en-AU" sz="1800" b="1" cap="all" dirty="0"/>
              <a:t>INDUSTRIAL </a:t>
            </a:r>
            <a:r>
              <a:rPr lang="en-AU" sz="2000" b="1" cap="all" dirty="0"/>
              <a:t>TECHNOLOGY</a:t>
            </a:r>
            <a:r>
              <a:rPr lang="en-AU" sz="1800" b="1" cap="all" dirty="0"/>
              <a:t> – Metal</a:t>
            </a:r>
            <a:endParaRPr lang="en-AU" dirty="0"/>
          </a:p>
        </p:txBody>
      </p:sp>
    </p:spTree>
    <p:extLst>
      <p:ext uri="{BB962C8B-B14F-4D97-AF65-F5344CB8AC3E}">
        <p14:creationId xmlns:p14="http://schemas.microsoft.com/office/powerpoint/2010/main" val="1258334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35">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Rectangle 1"/>
          <p:cNvSpPr/>
          <p:nvPr/>
        </p:nvSpPr>
        <p:spPr>
          <a:xfrm>
            <a:off x="838200" y="1002603"/>
            <a:ext cx="5387502" cy="4853667"/>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b="1" cap="all" dirty="0"/>
              <a:t>INDUSTRIAL TECHNOLOGY – TIMBER</a:t>
            </a:r>
            <a:r>
              <a:rPr lang="en-US" dirty="0"/>
              <a:t> </a:t>
            </a:r>
          </a:p>
          <a:p>
            <a:pPr indent="-228600">
              <a:lnSpc>
                <a:spcPct val="90000"/>
              </a:lnSpc>
              <a:spcAft>
                <a:spcPts val="600"/>
              </a:spcAft>
              <a:buFont typeface="Arial" panose="020B0604020202020204" pitchFamily="34" charset="0"/>
              <a:buChar char="•"/>
              <a:tabLst>
                <a:tab pos="685800" algn="l"/>
                <a:tab pos="1143000" algn="l"/>
                <a:tab pos="1600200" algn="l"/>
                <a:tab pos="2057400" algn="l"/>
                <a:tab pos="2514600" algn="l"/>
                <a:tab pos="2971800" algn="l"/>
                <a:tab pos="3429000" algn="l"/>
                <a:tab pos="3886200" algn="l"/>
                <a:tab pos="4343400" algn="l"/>
                <a:tab pos="4800600" algn="l"/>
              </a:tabLst>
            </a:pPr>
            <a:r>
              <a:rPr lang="en-US" sz="1400" dirty="0"/>
              <a:t>General Wood, Wood Machining and Cabinet-Work.</a:t>
            </a:r>
          </a:p>
          <a:p>
            <a:pPr indent="-228600">
              <a:lnSpc>
                <a:spcPct val="90000"/>
              </a:lnSpc>
              <a:spcAft>
                <a:spcPts val="600"/>
              </a:spcAft>
              <a:buFont typeface="Arial" panose="020B0604020202020204" pitchFamily="34" charset="0"/>
              <a:buChar char="•"/>
              <a:tabLst>
                <a:tab pos="685800" algn="l"/>
                <a:tab pos="1143000" algn="l"/>
                <a:tab pos="1600200" algn="l"/>
                <a:tab pos="2057400" algn="l"/>
                <a:tab pos="2514600" algn="l"/>
                <a:tab pos="2971800" algn="l"/>
                <a:tab pos="3429000" algn="l"/>
                <a:tab pos="3886200" algn="l"/>
                <a:tab pos="4343400" algn="l"/>
                <a:tab pos="4800600" algn="l"/>
              </a:tabLst>
            </a:pPr>
            <a:r>
              <a:rPr lang="en-US" sz="1400" dirty="0"/>
              <a:t> </a:t>
            </a:r>
          </a:p>
          <a:p>
            <a:pPr marL="342900" lvl="0" indent="-228600">
              <a:lnSpc>
                <a:spcPct val="90000"/>
              </a:lnSpc>
              <a:spcAft>
                <a:spcPts val="600"/>
              </a:spcAft>
              <a:buFont typeface="Arial" panose="020B0604020202020204" pitchFamily="34" charset="0"/>
              <a:buChar char="•"/>
              <a:tabLst>
                <a:tab pos="457200" algn="l"/>
                <a:tab pos="685800" algn="l"/>
                <a:tab pos="1143000" algn="l"/>
                <a:tab pos="1600200" algn="l"/>
                <a:tab pos="2057400" algn="l"/>
                <a:tab pos="2514600" algn="l"/>
                <a:tab pos="2971800" algn="l"/>
                <a:tab pos="3429000" algn="l"/>
                <a:tab pos="3886200" algn="l"/>
                <a:tab pos="4343400" algn="l"/>
                <a:tab pos="4800600" algn="l"/>
              </a:tabLst>
            </a:pPr>
            <a:r>
              <a:rPr lang="en-US" sz="1400" dirty="0"/>
              <a:t>This course serves as an introduction to basic skills in the wood industry.</a:t>
            </a:r>
          </a:p>
          <a:p>
            <a:pPr indent="-228600">
              <a:lnSpc>
                <a:spcPct val="90000"/>
              </a:lnSpc>
              <a:spcAft>
                <a:spcPts val="600"/>
              </a:spcAft>
              <a:buFont typeface="Arial" panose="020B0604020202020204" pitchFamily="34" charset="0"/>
              <a:buChar char="•"/>
              <a:tabLst>
                <a:tab pos="685800" algn="l"/>
                <a:tab pos="1143000" algn="l"/>
                <a:tab pos="1600200" algn="l"/>
                <a:tab pos="2057400" algn="l"/>
                <a:tab pos="2514600" algn="l"/>
                <a:tab pos="2971800" algn="l"/>
                <a:tab pos="3429000" algn="l"/>
                <a:tab pos="3886200" algn="l"/>
                <a:tab pos="4343400" algn="l"/>
                <a:tab pos="4800600" algn="l"/>
              </a:tabLst>
            </a:pPr>
            <a:r>
              <a:rPr lang="en-US" sz="1400" dirty="0"/>
              <a:t> </a:t>
            </a:r>
          </a:p>
          <a:p>
            <a:pPr marL="342900" lvl="0" indent="-228600">
              <a:lnSpc>
                <a:spcPct val="90000"/>
              </a:lnSpc>
              <a:spcAft>
                <a:spcPts val="600"/>
              </a:spcAft>
              <a:buFont typeface="Arial" panose="020B0604020202020204" pitchFamily="34" charset="0"/>
              <a:buChar char="•"/>
              <a:tabLst>
                <a:tab pos="457200" algn="l"/>
                <a:tab pos="685800" algn="l"/>
                <a:tab pos="1143000" algn="l"/>
                <a:tab pos="1600200" algn="l"/>
                <a:tab pos="2057400" algn="l"/>
                <a:tab pos="2514600" algn="l"/>
                <a:tab pos="2971800" algn="l"/>
                <a:tab pos="3429000" algn="l"/>
                <a:tab pos="3886200" algn="l"/>
                <a:tab pos="4343400" algn="l"/>
                <a:tab pos="4800600" algn="l"/>
              </a:tabLst>
            </a:pPr>
            <a:r>
              <a:rPr lang="en-US" sz="1400" dirty="0"/>
              <a:t>Students will actively participate in manufacturing a range of products which are wood material based.</a:t>
            </a:r>
          </a:p>
          <a:p>
            <a:pPr indent="-228600">
              <a:lnSpc>
                <a:spcPct val="90000"/>
              </a:lnSpc>
              <a:spcAft>
                <a:spcPts val="600"/>
              </a:spcAft>
              <a:buFont typeface="Arial" panose="020B0604020202020204" pitchFamily="34" charset="0"/>
              <a:buChar char="•"/>
              <a:tabLst>
                <a:tab pos="685800" algn="l"/>
                <a:tab pos="1143000" algn="l"/>
                <a:tab pos="1600200" algn="l"/>
                <a:tab pos="2057400" algn="l"/>
                <a:tab pos="2514600" algn="l"/>
                <a:tab pos="2971800" algn="l"/>
                <a:tab pos="3429000" algn="l"/>
                <a:tab pos="3886200" algn="l"/>
                <a:tab pos="4343400" algn="l"/>
                <a:tab pos="4800600" algn="l"/>
              </a:tabLst>
            </a:pPr>
            <a:r>
              <a:rPr lang="en-US" sz="1400" dirty="0"/>
              <a:t> </a:t>
            </a:r>
          </a:p>
          <a:p>
            <a:pPr marL="342900" lvl="0" indent="-228600">
              <a:lnSpc>
                <a:spcPct val="90000"/>
              </a:lnSpc>
              <a:spcAft>
                <a:spcPts val="600"/>
              </a:spcAft>
              <a:buFont typeface="Arial" panose="020B0604020202020204" pitchFamily="34" charset="0"/>
              <a:buChar char="•"/>
              <a:tabLst>
                <a:tab pos="457200" algn="l"/>
                <a:tab pos="685800" algn="l"/>
                <a:tab pos="1143000" algn="l"/>
                <a:tab pos="1600200" algn="l"/>
                <a:tab pos="2057400" algn="l"/>
                <a:tab pos="2514600" algn="l"/>
                <a:tab pos="2971800" algn="l"/>
                <a:tab pos="3429000" algn="l"/>
                <a:tab pos="3886200" algn="l"/>
                <a:tab pos="4343400" algn="l"/>
                <a:tab pos="4800600" algn="l"/>
              </a:tabLst>
            </a:pPr>
            <a:r>
              <a:rPr lang="en-US" sz="1400" dirty="0"/>
              <a:t>This course revolves around a practical approach to student </a:t>
            </a:r>
            <a:r>
              <a:rPr lang="en-US" sz="1400" dirty="0" err="1"/>
              <a:t>centred</a:t>
            </a:r>
            <a:r>
              <a:rPr lang="en-US" sz="1400" dirty="0"/>
              <a:t> learning.</a:t>
            </a:r>
          </a:p>
          <a:p>
            <a:pPr indent="-228600">
              <a:lnSpc>
                <a:spcPct val="90000"/>
              </a:lnSpc>
              <a:spcAft>
                <a:spcPts val="600"/>
              </a:spcAft>
              <a:buFont typeface="Arial" panose="020B0604020202020204" pitchFamily="34" charset="0"/>
              <a:buChar char="•"/>
              <a:tabLst>
                <a:tab pos="685800" algn="l"/>
                <a:tab pos="1143000" algn="l"/>
                <a:tab pos="1600200" algn="l"/>
                <a:tab pos="2057400" algn="l"/>
                <a:tab pos="2514600" algn="l"/>
                <a:tab pos="2971800" algn="l"/>
                <a:tab pos="3429000" algn="l"/>
                <a:tab pos="3886200" algn="l"/>
                <a:tab pos="4343400" algn="l"/>
                <a:tab pos="4800600" algn="l"/>
              </a:tabLst>
            </a:pPr>
            <a:r>
              <a:rPr lang="en-US" sz="1400" dirty="0"/>
              <a:t> </a:t>
            </a:r>
          </a:p>
          <a:p>
            <a:pPr marL="342900" lvl="0" indent="-228600">
              <a:lnSpc>
                <a:spcPct val="90000"/>
              </a:lnSpc>
              <a:spcAft>
                <a:spcPts val="600"/>
              </a:spcAft>
              <a:buFont typeface="Arial" panose="020B0604020202020204" pitchFamily="34" charset="0"/>
              <a:buChar char="•"/>
              <a:tabLst>
                <a:tab pos="457200" algn="l"/>
                <a:tab pos="685800" algn="l"/>
                <a:tab pos="1143000" algn="l"/>
                <a:tab pos="1600200" algn="l"/>
                <a:tab pos="2057400" algn="l"/>
                <a:tab pos="2514600" algn="l"/>
                <a:tab pos="2971800" algn="l"/>
                <a:tab pos="3429000" algn="l"/>
                <a:tab pos="3886200" algn="l"/>
                <a:tab pos="4343400" algn="l"/>
                <a:tab pos="4800600" algn="l"/>
              </a:tabLst>
            </a:pPr>
            <a:r>
              <a:rPr lang="en-US" sz="1400" dirty="0"/>
              <a:t>Design and planning procedures will be developed enabling students to </a:t>
            </a:r>
            <a:r>
              <a:rPr lang="en-US" sz="1400" dirty="0" err="1"/>
              <a:t>specialise</a:t>
            </a:r>
            <a:r>
              <a:rPr lang="en-US" sz="1400" dirty="0"/>
              <a:t> in an area of study within Wood Machining, Cabinet-work and General Wood.</a:t>
            </a:r>
          </a:p>
          <a:p>
            <a:pPr indent="-228600">
              <a:lnSpc>
                <a:spcPct val="90000"/>
              </a:lnSpc>
              <a:spcAft>
                <a:spcPts val="600"/>
              </a:spcAft>
              <a:buFont typeface="Arial" panose="020B0604020202020204" pitchFamily="34" charset="0"/>
              <a:buChar char="•"/>
              <a:tabLst>
                <a:tab pos="685800" algn="l"/>
                <a:tab pos="1143000" algn="l"/>
                <a:tab pos="1600200" algn="l"/>
                <a:tab pos="2057400" algn="l"/>
                <a:tab pos="2514600" algn="l"/>
                <a:tab pos="2971800" algn="l"/>
                <a:tab pos="3429000" algn="l"/>
                <a:tab pos="3886200" algn="l"/>
                <a:tab pos="4343400" algn="l"/>
                <a:tab pos="4800600" algn="l"/>
              </a:tabLst>
            </a:pPr>
            <a:r>
              <a:rPr lang="en-US" sz="1400" dirty="0"/>
              <a:t> </a:t>
            </a:r>
          </a:p>
          <a:p>
            <a:pPr marL="342900" lvl="0" indent="-228600">
              <a:lnSpc>
                <a:spcPct val="90000"/>
              </a:lnSpc>
              <a:spcAft>
                <a:spcPts val="600"/>
              </a:spcAft>
              <a:buFont typeface="Arial" panose="020B0604020202020204" pitchFamily="34" charset="0"/>
              <a:buChar char="•"/>
              <a:tabLst>
                <a:tab pos="457200" algn="l"/>
                <a:tab pos="685800" algn="l"/>
                <a:tab pos="1143000" algn="l"/>
                <a:tab pos="1600200" algn="l"/>
                <a:tab pos="2057400" algn="l"/>
                <a:tab pos="2514600" algn="l"/>
                <a:tab pos="2971800" algn="l"/>
                <a:tab pos="3429000" algn="l"/>
                <a:tab pos="3886200" algn="l"/>
                <a:tab pos="4343400" algn="l"/>
                <a:tab pos="4800600" algn="l"/>
              </a:tabLst>
            </a:pPr>
            <a:r>
              <a:rPr lang="en-US" sz="1400" dirty="0"/>
              <a:t>Students who have exhibited a sound understanding of their </a:t>
            </a:r>
            <a:r>
              <a:rPr lang="en-US" sz="1400" dirty="0" err="1"/>
              <a:t>specialised</a:t>
            </a:r>
            <a:r>
              <a:rPr lang="en-US" sz="1400" dirty="0"/>
              <a:t> areas will be permitted to undertake a </a:t>
            </a:r>
            <a:r>
              <a:rPr lang="en-US" sz="1400" dirty="0" err="1"/>
              <a:t>personalised</a:t>
            </a:r>
            <a:r>
              <a:rPr lang="en-US" sz="1400" dirty="0"/>
              <a:t> major project.  </a:t>
            </a:r>
            <a:endParaRPr lang="en-US" sz="1400" dirty="0">
              <a:effectLst/>
            </a:endParaRPr>
          </a:p>
        </p:txBody>
      </p:sp>
      <p:pic>
        <p:nvPicPr>
          <p:cNvPr id="16" name="Picture 15">
            <a:extLst>
              <a:ext uri="{FF2B5EF4-FFF2-40B4-BE49-F238E27FC236}">
                <a16:creationId xmlns:a16="http://schemas.microsoft.com/office/drawing/2014/main" id="{656B0684-29BF-44AE-BEF2-A0D822FE687E}"/>
              </a:ext>
            </a:extLst>
          </p:cNvPr>
          <p:cNvPicPr>
            <a:picLocks noChangeAspect="1"/>
          </p:cNvPicPr>
          <p:nvPr/>
        </p:nvPicPr>
        <p:blipFill rotWithShape="1">
          <a:blip r:embed="rId2">
            <a:extLst>
              <a:ext uri="{28A0092B-C50C-407E-A947-70E740481C1C}">
                <a14:useLocalDpi xmlns:a14="http://schemas.microsoft.com/office/drawing/2010/main" val="0"/>
              </a:ext>
            </a:extLst>
          </a:blip>
          <a:srcRect l="14508" r="18850" b="1"/>
          <a:stretch/>
        </p:blipFill>
        <p:spPr bwMode="auto">
          <a:xfrm>
            <a:off x="6621294" y="1295416"/>
            <a:ext cx="5570706" cy="5562584"/>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a:noFill/>
        </p:spPr>
      </p:pic>
      <p:sp>
        <p:nvSpPr>
          <p:cNvPr id="43" name="!!Oval">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Arc">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6286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35">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Rectangle 1"/>
          <p:cNvSpPr/>
          <p:nvPr/>
        </p:nvSpPr>
        <p:spPr>
          <a:xfrm>
            <a:off x="838200" y="1825625"/>
            <a:ext cx="5387502" cy="435133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tabLst>
                <a:tab pos="685800" algn="l"/>
                <a:tab pos="1143000" algn="l"/>
                <a:tab pos="1600200" algn="l"/>
                <a:tab pos="2057400" algn="l"/>
                <a:tab pos="2514600" algn="l"/>
                <a:tab pos="2971800" algn="l"/>
                <a:tab pos="3429000" algn="l"/>
                <a:tab pos="3886200" algn="l"/>
                <a:tab pos="4343400" algn="l"/>
                <a:tab pos="4800600" algn="l"/>
              </a:tabLst>
            </a:pPr>
            <a:r>
              <a:rPr lang="en-US" sz="1100" dirty="0"/>
              <a:t> </a:t>
            </a:r>
            <a:endParaRPr lang="en-US" sz="1100" dirty="0">
              <a:effectLst/>
            </a:endParaRPr>
          </a:p>
        </p:txBody>
      </p:sp>
      <p:sp>
        <p:nvSpPr>
          <p:cNvPr id="43" name="!!Oval">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Arc">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CC30BD6-1C0C-4843-B904-72714279D2B3}"/>
              </a:ext>
            </a:extLst>
          </p:cNvPr>
          <p:cNvSpPr txBox="1"/>
          <p:nvPr/>
        </p:nvSpPr>
        <p:spPr>
          <a:xfrm>
            <a:off x="2635705" y="874808"/>
            <a:ext cx="5058860" cy="341632"/>
          </a:xfrm>
          <a:prstGeom prst="rect">
            <a:avLst/>
          </a:prstGeom>
          <a:noFill/>
        </p:spPr>
        <p:txBody>
          <a:bodyPr wrap="square">
            <a:spAutoFit/>
          </a:bodyPr>
          <a:lstStyle/>
          <a:p>
            <a:pPr algn="ctr">
              <a:lnSpc>
                <a:spcPct val="90000"/>
              </a:lnSpc>
              <a:spcAft>
                <a:spcPts val="600"/>
              </a:spcAft>
            </a:pPr>
            <a:r>
              <a:rPr lang="en-US" b="1" cap="all" dirty="0"/>
              <a:t>INDUSTRIAL TECHNOLOGY – TIMBER</a:t>
            </a:r>
            <a:r>
              <a:rPr lang="en-US" dirty="0"/>
              <a:t> </a:t>
            </a:r>
          </a:p>
        </p:txBody>
      </p:sp>
      <p:pic>
        <p:nvPicPr>
          <p:cNvPr id="11" name="Picture 10">
            <a:extLst>
              <a:ext uri="{FF2B5EF4-FFF2-40B4-BE49-F238E27FC236}">
                <a16:creationId xmlns:a16="http://schemas.microsoft.com/office/drawing/2014/main" id="{594C2379-FE2D-4939-9600-1776D16F32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89552" y="1561671"/>
            <a:ext cx="3933086" cy="4263783"/>
          </a:xfrm>
          <a:prstGeom prst="rect">
            <a:avLst/>
          </a:prstGeom>
          <a:noFill/>
        </p:spPr>
      </p:pic>
      <p:graphicFrame>
        <p:nvGraphicFramePr>
          <p:cNvPr id="46" name="TextBox 7">
            <a:extLst>
              <a:ext uri="{FF2B5EF4-FFF2-40B4-BE49-F238E27FC236}">
                <a16:creationId xmlns:a16="http://schemas.microsoft.com/office/drawing/2014/main" id="{936EBE02-340E-4FEA-69B0-A7CC87E460C1}"/>
              </a:ext>
            </a:extLst>
          </p:cNvPr>
          <p:cNvGraphicFramePr/>
          <p:nvPr>
            <p:extLst>
              <p:ext uri="{D42A27DB-BD31-4B8C-83A1-F6EECF244321}">
                <p14:modId xmlns:p14="http://schemas.microsoft.com/office/powerpoint/2010/main" val="1166189960"/>
              </p:ext>
            </p:extLst>
          </p:nvPr>
        </p:nvGraphicFramePr>
        <p:xfrm>
          <a:off x="523982" y="1744889"/>
          <a:ext cx="5387502" cy="3373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107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1AC6A30-4F22-4C0F-B278-19C5B8A80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B4335AD-65B1-44E4-90AF-264024FE4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12191999"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group of women in a kitchen&#10;&#10;Description automatically generated with medium confidence">
            <a:extLst>
              <a:ext uri="{FF2B5EF4-FFF2-40B4-BE49-F238E27FC236}">
                <a16:creationId xmlns:a16="http://schemas.microsoft.com/office/drawing/2014/main" id="{F0963118-6A3F-4878-B678-83A618DDBFEE}"/>
              </a:ext>
            </a:extLst>
          </p:cNvPr>
          <p:cNvPicPr>
            <a:picLocks noChangeAspect="1"/>
          </p:cNvPicPr>
          <p:nvPr/>
        </p:nvPicPr>
        <p:blipFill rotWithShape="1">
          <a:blip r:embed="rId2">
            <a:extLst>
              <a:ext uri="{28A0092B-C50C-407E-A947-70E740481C1C}">
                <a14:useLocalDpi xmlns:a14="http://schemas.microsoft.com/office/drawing/2010/main" val="0"/>
              </a:ext>
            </a:extLst>
          </a:blip>
          <a:srcRect l="16050" r="12006" b="1"/>
          <a:stretch/>
        </p:blipFill>
        <p:spPr bwMode="auto">
          <a:xfrm>
            <a:off x="3" y="1"/>
            <a:ext cx="3695699" cy="6858001"/>
          </a:xfrm>
          <a:custGeom>
            <a:avLst/>
            <a:gdLst/>
            <a:ahLst/>
            <a:cxnLst/>
            <a:rect l="l" t="t" r="r" b="b"/>
            <a:pathLst>
              <a:path w="3695699" h="6858001">
                <a:moveTo>
                  <a:pt x="0" y="0"/>
                </a:moveTo>
                <a:lnTo>
                  <a:pt x="3435129" y="0"/>
                </a:lnTo>
                <a:lnTo>
                  <a:pt x="3430599" y="17349"/>
                </a:lnTo>
                <a:cubicBezTo>
                  <a:pt x="3437542" y="19835"/>
                  <a:pt x="3423757" y="30822"/>
                  <a:pt x="3427683" y="38871"/>
                </a:cubicBezTo>
                <a:cubicBezTo>
                  <a:pt x="3431230" y="44698"/>
                  <a:pt x="3427877" y="49388"/>
                  <a:pt x="3427096" y="55116"/>
                </a:cubicBezTo>
                <a:cubicBezTo>
                  <a:pt x="3429620" y="62945"/>
                  <a:pt x="3421946" y="87211"/>
                  <a:pt x="3417356" y="93331"/>
                </a:cubicBezTo>
                <a:cubicBezTo>
                  <a:pt x="3401974" y="107607"/>
                  <a:pt x="3409629" y="143436"/>
                  <a:pt x="3397765" y="155370"/>
                </a:cubicBezTo>
                <a:cubicBezTo>
                  <a:pt x="3395800" y="159886"/>
                  <a:pt x="3394789" y="164378"/>
                  <a:pt x="3394373" y="168831"/>
                </a:cubicBezTo>
                <a:lnTo>
                  <a:pt x="3394553" y="181402"/>
                </a:lnTo>
                <a:lnTo>
                  <a:pt x="3397293" y="185192"/>
                </a:lnTo>
                <a:lnTo>
                  <a:pt x="3395923" y="192756"/>
                </a:lnTo>
                <a:cubicBezTo>
                  <a:pt x="3396018" y="193497"/>
                  <a:pt x="3396112" y="194237"/>
                  <a:pt x="3396207" y="194978"/>
                </a:cubicBezTo>
                <a:cubicBezTo>
                  <a:pt x="3396531" y="199154"/>
                  <a:pt x="3396856" y="203330"/>
                  <a:pt x="3397180" y="207506"/>
                </a:cubicBezTo>
                <a:cubicBezTo>
                  <a:pt x="3382438" y="200939"/>
                  <a:pt x="3394549" y="241317"/>
                  <a:pt x="3383191" y="229051"/>
                </a:cubicBezTo>
                <a:cubicBezTo>
                  <a:pt x="3382519" y="234401"/>
                  <a:pt x="3381383" y="237332"/>
                  <a:pt x="3380194" y="239137"/>
                </a:cubicBezTo>
                <a:lnTo>
                  <a:pt x="3349267" y="310262"/>
                </a:lnTo>
                <a:lnTo>
                  <a:pt x="3344455" y="381704"/>
                </a:lnTo>
                <a:cubicBezTo>
                  <a:pt x="3343420" y="464598"/>
                  <a:pt x="3338482" y="511985"/>
                  <a:pt x="3327551" y="571873"/>
                </a:cubicBezTo>
                <a:cubicBezTo>
                  <a:pt x="3316620" y="631761"/>
                  <a:pt x="3309762" y="702429"/>
                  <a:pt x="3278869" y="741030"/>
                </a:cubicBezTo>
                <a:lnTo>
                  <a:pt x="3239259" y="957888"/>
                </a:lnTo>
                <a:cubicBezTo>
                  <a:pt x="3267597" y="1021376"/>
                  <a:pt x="3235647" y="1004478"/>
                  <a:pt x="3243890" y="1047869"/>
                </a:cubicBezTo>
                <a:cubicBezTo>
                  <a:pt x="3245988" y="1077107"/>
                  <a:pt x="3228006" y="1101189"/>
                  <a:pt x="3221700" y="1118244"/>
                </a:cubicBezTo>
                <a:cubicBezTo>
                  <a:pt x="3220198" y="1120922"/>
                  <a:pt x="3213346" y="1188569"/>
                  <a:pt x="3211078" y="1190394"/>
                </a:cubicBezTo>
                <a:cubicBezTo>
                  <a:pt x="3204899" y="1218939"/>
                  <a:pt x="3210276" y="1253036"/>
                  <a:pt x="3199704" y="1304585"/>
                </a:cubicBezTo>
                <a:cubicBezTo>
                  <a:pt x="3199438" y="1346246"/>
                  <a:pt x="3168623" y="1413431"/>
                  <a:pt x="3167741" y="1449444"/>
                </a:cubicBezTo>
                <a:cubicBezTo>
                  <a:pt x="3180911" y="1471132"/>
                  <a:pt x="3193362" y="1499173"/>
                  <a:pt x="3194410" y="1520667"/>
                </a:cubicBezTo>
                <a:cubicBezTo>
                  <a:pt x="3181228" y="1513763"/>
                  <a:pt x="3199978" y="1547097"/>
                  <a:pt x="3184473" y="1547038"/>
                </a:cubicBezTo>
                <a:cubicBezTo>
                  <a:pt x="3185153" y="1550949"/>
                  <a:pt x="3186303" y="1554741"/>
                  <a:pt x="3187573" y="1558550"/>
                </a:cubicBezTo>
                <a:lnTo>
                  <a:pt x="3188231" y="1560544"/>
                </a:lnTo>
                <a:lnTo>
                  <a:pt x="3188195" y="1568317"/>
                </a:lnTo>
                <a:lnTo>
                  <a:pt x="3191518" y="1570772"/>
                </a:lnTo>
                <a:lnTo>
                  <a:pt x="3193853" y="1582659"/>
                </a:lnTo>
                <a:cubicBezTo>
                  <a:pt x="3194213" y="1587070"/>
                  <a:pt x="3193997" y="1591769"/>
                  <a:pt x="3192857" y="1596890"/>
                </a:cubicBezTo>
                <a:cubicBezTo>
                  <a:pt x="3185716" y="1609144"/>
                  <a:pt x="3191593" y="1629575"/>
                  <a:pt x="3189686" y="1647479"/>
                </a:cubicBezTo>
                <a:lnTo>
                  <a:pt x="3187125" y="1655568"/>
                </a:lnTo>
                <a:cubicBezTo>
                  <a:pt x="3187259" y="1659315"/>
                  <a:pt x="3192418" y="1733399"/>
                  <a:pt x="3192552" y="1737146"/>
                </a:cubicBezTo>
                <a:cubicBezTo>
                  <a:pt x="3236684" y="1834597"/>
                  <a:pt x="3210475" y="1851660"/>
                  <a:pt x="3219437" y="1908917"/>
                </a:cubicBezTo>
                <a:lnTo>
                  <a:pt x="3220572" y="1915235"/>
                </a:lnTo>
                <a:cubicBezTo>
                  <a:pt x="3225642" y="1919319"/>
                  <a:pt x="3228448" y="1945519"/>
                  <a:pt x="3226946" y="1954447"/>
                </a:cubicBezTo>
                <a:cubicBezTo>
                  <a:pt x="3219553" y="1979351"/>
                  <a:pt x="3239504" y="2001442"/>
                  <a:pt x="3234148" y="2021397"/>
                </a:cubicBezTo>
                <a:cubicBezTo>
                  <a:pt x="3234224" y="2026740"/>
                  <a:pt x="3235084" y="2031233"/>
                  <a:pt x="3236424" y="2035173"/>
                </a:cubicBezTo>
                <a:lnTo>
                  <a:pt x="3241339" y="2045116"/>
                </a:lnTo>
                <a:lnTo>
                  <a:pt x="3233470" y="2098623"/>
                </a:lnTo>
                <a:cubicBezTo>
                  <a:pt x="3230495" y="2129687"/>
                  <a:pt x="3232618" y="2188321"/>
                  <a:pt x="3230016" y="2240964"/>
                </a:cubicBezTo>
                <a:cubicBezTo>
                  <a:pt x="3226602" y="2283982"/>
                  <a:pt x="3232644" y="2342030"/>
                  <a:pt x="3237809" y="2379644"/>
                </a:cubicBezTo>
                <a:cubicBezTo>
                  <a:pt x="3244462" y="2409884"/>
                  <a:pt x="3221747" y="2435219"/>
                  <a:pt x="3237054" y="2459103"/>
                </a:cubicBezTo>
                <a:cubicBezTo>
                  <a:pt x="3245536" y="2488997"/>
                  <a:pt x="3251426" y="2510390"/>
                  <a:pt x="3255285" y="2538679"/>
                </a:cubicBezTo>
                <a:cubicBezTo>
                  <a:pt x="3258296" y="2574322"/>
                  <a:pt x="3245460" y="2589819"/>
                  <a:pt x="3245073" y="2622720"/>
                </a:cubicBezTo>
                <a:lnTo>
                  <a:pt x="3252960" y="2736087"/>
                </a:lnTo>
                <a:cubicBezTo>
                  <a:pt x="3245577" y="2772183"/>
                  <a:pt x="3230063" y="2856752"/>
                  <a:pt x="3218681" y="2902964"/>
                </a:cubicBezTo>
                <a:cubicBezTo>
                  <a:pt x="3212624" y="2927969"/>
                  <a:pt x="3209733" y="2973979"/>
                  <a:pt x="3203641" y="3008786"/>
                </a:cubicBezTo>
                <a:cubicBezTo>
                  <a:pt x="3197547" y="3043595"/>
                  <a:pt x="3186644" y="3093251"/>
                  <a:pt x="3182123" y="3111815"/>
                </a:cubicBezTo>
                <a:lnTo>
                  <a:pt x="3176517" y="3120169"/>
                </a:lnTo>
                <a:lnTo>
                  <a:pt x="3177035" y="3121646"/>
                </a:lnTo>
                <a:cubicBezTo>
                  <a:pt x="3177423" y="3127588"/>
                  <a:pt x="3176129" y="3130763"/>
                  <a:pt x="3174093" y="3132705"/>
                </a:cubicBezTo>
                <a:lnTo>
                  <a:pt x="3171045" y="3134220"/>
                </a:lnTo>
                <a:lnTo>
                  <a:pt x="3168274" y="3141524"/>
                </a:lnTo>
                <a:lnTo>
                  <a:pt x="3160781" y="3155149"/>
                </a:lnTo>
                <a:cubicBezTo>
                  <a:pt x="3160949" y="3156237"/>
                  <a:pt x="3161116" y="3157326"/>
                  <a:pt x="3161284" y="3158414"/>
                </a:cubicBezTo>
                <a:lnTo>
                  <a:pt x="3152950" y="3180080"/>
                </a:lnTo>
                <a:lnTo>
                  <a:pt x="3153739" y="3180719"/>
                </a:lnTo>
                <a:cubicBezTo>
                  <a:pt x="3155321" y="3182647"/>
                  <a:pt x="3156128" y="3184999"/>
                  <a:pt x="3155342" y="3188313"/>
                </a:cubicBezTo>
                <a:cubicBezTo>
                  <a:pt x="3169797" y="3188216"/>
                  <a:pt x="3159934" y="3192271"/>
                  <a:pt x="3156340" y="3202049"/>
                </a:cubicBezTo>
                <a:cubicBezTo>
                  <a:pt x="3177988" y="3204083"/>
                  <a:pt x="3159779" y="3228842"/>
                  <a:pt x="3169832" y="3237938"/>
                </a:cubicBezTo>
                <a:cubicBezTo>
                  <a:pt x="3166705" y="3245075"/>
                  <a:pt x="3163793" y="3252659"/>
                  <a:pt x="3161244" y="3260564"/>
                </a:cubicBezTo>
                <a:lnTo>
                  <a:pt x="3160005" y="3265314"/>
                </a:lnTo>
                <a:cubicBezTo>
                  <a:pt x="3160063" y="3265371"/>
                  <a:pt x="3160124" y="3265428"/>
                  <a:pt x="3160184" y="3265486"/>
                </a:cubicBezTo>
                <a:cubicBezTo>
                  <a:pt x="3160345" y="3266694"/>
                  <a:pt x="3160101" y="3268319"/>
                  <a:pt x="3159279" y="3270659"/>
                </a:cubicBezTo>
                <a:lnTo>
                  <a:pt x="3157747" y="3273971"/>
                </a:lnTo>
                <a:lnTo>
                  <a:pt x="3155343" y="3283185"/>
                </a:lnTo>
                <a:cubicBezTo>
                  <a:pt x="3155517" y="3284422"/>
                  <a:pt x="3155689" y="3285657"/>
                  <a:pt x="3155860" y="3286893"/>
                </a:cubicBezTo>
                <a:lnTo>
                  <a:pt x="3158001" y="3289146"/>
                </a:lnTo>
                <a:lnTo>
                  <a:pt x="3157508" y="3289877"/>
                </a:lnTo>
                <a:cubicBezTo>
                  <a:pt x="3151604" y="3294411"/>
                  <a:pt x="3144966" y="3293561"/>
                  <a:pt x="3159853" y="3309833"/>
                </a:cubicBezTo>
                <a:cubicBezTo>
                  <a:pt x="3149181" y="3321561"/>
                  <a:pt x="3158789" y="3329345"/>
                  <a:pt x="3157392" y="3351579"/>
                </a:cubicBezTo>
                <a:cubicBezTo>
                  <a:pt x="3148710" y="3357083"/>
                  <a:pt x="3149361" y="3365079"/>
                  <a:pt x="3152871" y="3374240"/>
                </a:cubicBezTo>
                <a:cubicBezTo>
                  <a:pt x="3148885" y="3383513"/>
                  <a:pt x="3145239" y="3392740"/>
                  <a:pt x="3142119" y="3402557"/>
                </a:cubicBezTo>
                <a:lnTo>
                  <a:pt x="3138061" y="3419585"/>
                </a:lnTo>
                <a:lnTo>
                  <a:pt x="3139796" y="3424940"/>
                </a:lnTo>
                <a:cubicBezTo>
                  <a:pt x="3142520" y="3434326"/>
                  <a:pt x="3143300" y="3443700"/>
                  <a:pt x="3137669" y="3463264"/>
                </a:cubicBezTo>
                <a:cubicBezTo>
                  <a:pt x="3147380" y="3480689"/>
                  <a:pt x="3167781" y="3490510"/>
                  <a:pt x="3168140" y="3518969"/>
                </a:cubicBezTo>
                <a:cubicBezTo>
                  <a:pt x="3159473" y="3545761"/>
                  <a:pt x="3191152" y="3574399"/>
                  <a:pt x="3179206" y="3607864"/>
                </a:cubicBezTo>
                <a:cubicBezTo>
                  <a:pt x="3176757" y="3619813"/>
                  <a:pt x="3181069" y="3654600"/>
                  <a:pt x="3189125" y="3659839"/>
                </a:cubicBezTo>
                <a:cubicBezTo>
                  <a:pt x="3191518" y="3666815"/>
                  <a:pt x="3189857" y="3675779"/>
                  <a:pt x="3198077" y="3677681"/>
                </a:cubicBezTo>
                <a:cubicBezTo>
                  <a:pt x="3208136" y="3681475"/>
                  <a:pt x="3196345" y="3709561"/>
                  <a:pt x="3207094" y="3703876"/>
                </a:cubicBezTo>
                <a:cubicBezTo>
                  <a:pt x="3199084" y="3723751"/>
                  <a:pt x="3220453" y="3734396"/>
                  <a:pt x="3227016" y="3748633"/>
                </a:cubicBezTo>
                <a:cubicBezTo>
                  <a:pt x="3218663" y="3764666"/>
                  <a:pt x="3240667" y="3778725"/>
                  <a:pt x="3246806" y="3811324"/>
                </a:cubicBezTo>
                <a:cubicBezTo>
                  <a:pt x="3237058" y="3829063"/>
                  <a:pt x="3251097" y="3833247"/>
                  <a:pt x="3239091" y="3865102"/>
                </a:cubicBezTo>
                <a:cubicBezTo>
                  <a:pt x="3240755" y="3865725"/>
                  <a:pt x="3242340" y="3866659"/>
                  <a:pt x="3243800" y="3867874"/>
                </a:cubicBezTo>
                <a:cubicBezTo>
                  <a:pt x="3252276" y="3874935"/>
                  <a:pt x="3254724" y="3889782"/>
                  <a:pt x="3249268" y="3901031"/>
                </a:cubicBezTo>
                <a:cubicBezTo>
                  <a:pt x="3234180" y="3950514"/>
                  <a:pt x="3270886" y="3938724"/>
                  <a:pt x="3271850" y="3976535"/>
                </a:cubicBezTo>
                <a:cubicBezTo>
                  <a:pt x="3275333" y="4018513"/>
                  <a:pt x="3265836" y="4033210"/>
                  <a:pt x="3253128" y="4091308"/>
                </a:cubicBezTo>
                <a:cubicBezTo>
                  <a:pt x="3262530" y="4093945"/>
                  <a:pt x="3263925" y="4100312"/>
                  <a:pt x="3261491" y="4112665"/>
                </a:cubicBezTo>
                <a:cubicBezTo>
                  <a:pt x="3263824" y="4132845"/>
                  <a:pt x="3285122" y="4124005"/>
                  <a:pt x="3275235" y="4148543"/>
                </a:cubicBezTo>
                <a:cubicBezTo>
                  <a:pt x="3282222" y="4163609"/>
                  <a:pt x="3300717" y="4191930"/>
                  <a:pt x="3303406" y="4203059"/>
                </a:cubicBezTo>
                <a:cubicBezTo>
                  <a:pt x="3307769" y="4216879"/>
                  <a:pt x="3289765" y="4198911"/>
                  <a:pt x="3291377" y="4215304"/>
                </a:cubicBezTo>
                <a:cubicBezTo>
                  <a:pt x="3295421" y="4234470"/>
                  <a:pt x="3290844" y="4240556"/>
                  <a:pt x="3303627" y="4247412"/>
                </a:cubicBezTo>
                <a:cubicBezTo>
                  <a:pt x="3300302" y="4270043"/>
                  <a:pt x="3313094" y="4269840"/>
                  <a:pt x="3323715" y="4295574"/>
                </a:cubicBezTo>
                <a:cubicBezTo>
                  <a:pt x="3318854" y="4309546"/>
                  <a:pt x="3323708" y="4317748"/>
                  <a:pt x="3331757" y="4324626"/>
                </a:cubicBezTo>
                <a:cubicBezTo>
                  <a:pt x="3334500" y="4352298"/>
                  <a:pt x="3348521" y="4373553"/>
                  <a:pt x="3357571" y="4402594"/>
                </a:cubicBezTo>
                <a:cubicBezTo>
                  <a:pt x="3395421" y="4440113"/>
                  <a:pt x="3406716" y="4492429"/>
                  <a:pt x="3416883" y="4511276"/>
                </a:cubicBezTo>
                <a:lnTo>
                  <a:pt x="3418568" y="4515669"/>
                </a:lnTo>
                <a:cubicBezTo>
                  <a:pt x="3418685" y="4519956"/>
                  <a:pt x="3418801" y="4524244"/>
                  <a:pt x="3418918" y="4528531"/>
                </a:cubicBezTo>
                <a:cubicBezTo>
                  <a:pt x="3418727" y="4530191"/>
                  <a:pt x="3418537" y="4531850"/>
                  <a:pt x="3418346" y="4533510"/>
                </a:cubicBezTo>
                <a:cubicBezTo>
                  <a:pt x="3418215" y="4536889"/>
                  <a:pt x="3418462" y="4539065"/>
                  <a:pt x="3419005" y="4540494"/>
                </a:cubicBezTo>
                <a:lnTo>
                  <a:pt x="3424268" y="4595886"/>
                </a:lnTo>
                <a:cubicBezTo>
                  <a:pt x="3429156" y="4624362"/>
                  <a:pt x="3443934" y="4682306"/>
                  <a:pt x="3448330" y="4711348"/>
                </a:cubicBezTo>
                <a:lnTo>
                  <a:pt x="3445621" y="4714874"/>
                </a:lnTo>
                <a:cubicBezTo>
                  <a:pt x="3444103" y="4718397"/>
                  <a:pt x="3443735" y="4723077"/>
                  <a:pt x="3445980" y="4730345"/>
                </a:cubicBezTo>
                <a:lnTo>
                  <a:pt x="3446976" y="4731926"/>
                </a:lnTo>
                <a:lnTo>
                  <a:pt x="3443720" y="4745408"/>
                </a:lnTo>
                <a:cubicBezTo>
                  <a:pt x="3444756" y="4771155"/>
                  <a:pt x="3455466" y="4843107"/>
                  <a:pt x="3453194" y="4886406"/>
                </a:cubicBezTo>
                <a:cubicBezTo>
                  <a:pt x="3454856" y="4906631"/>
                  <a:pt x="3481235" y="5008239"/>
                  <a:pt x="3455210" y="5025296"/>
                </a:cubicBezTo>
                <a:cubicBezTo>
                  <a:pt x="3442202" y="5116320"/>
                  <a:pt x="3464654" y="5119078"/>
                  <a:pt x="3462841" y="5211091"/>
                </a:cubicBezTo>
                <a:cubicBezTo>
                  <a:pt x="3469390" y="5269669"/>
                  <a:pt x="3462794" y="5327391"/>
                  <a:pt x="3469385" y="5356669"/>
                </a:cubicBezTo>
                <a:cubicBezTo>
                  <a:pt x="3471479" y="5361935"/>
                  <a:pt x="3474277" y="5366825"/>
                  <a:pt x="3477268" y="5371683"/>
                </a:cubicBezTo>
                <a:lnTo>
                  <a:pt x="3478824" y="5374232"/>
                </a:lnTo>
                <a:lnTo>
                  <a:pt x="3486664" y="5427532"/>
                </a:lnTo>
                <a:lnTo>
                  <a:pt x="3499845" y="5523238"/>
                </a:lnTo>
                <a:cubicBezTo>
                  <a:pt x="3496480" y="5535759"/>
                  <a:pt x="3498126" y="5574631"/>
                  <a:pt x="3505782" y="5582050"/>
                </a:cubicBezTo>
                <a:cubicBezTo>
                  <a:pt x="3507640" y="5590169"/>
                  <a:pt x="3505294" y="5599602"/>
                  <a:pt x="3513368" y="5603412"/>
                </a:cubicBezTo>
                <a:cubicBezTo>
                  <a:pt x="3518549" y="5620896"/>
                  <a:pt x="3530454" y="5660930"/>
                  <a:pt x="3536869" y="5686953"/>
                </a:cubicBezTo>
                <a:cubicBezTo>
                  <a:pt x="3527290" y="5702684"/>
                  <a:pt x="3548216" y="5722678"/>
                  <a:pt x="3551859" y="5759548"/>
                </a:cubicBezTo>
                <a:cubicBezTo>
                  <a:pt x="3540751" y="5776843"/>
                  <a:pt x="3554471" y="5784377"/>
                  <a:pt x="3540024" y="5816599"/>
                </a:cubicBezTo>
                <a:cubicBezTo>
                  <a:pt x="3541640" y="5817630"/>
                  <a:pt x="3543154" y="5818984"/>
                  <a:pt x="3544521" y="5820619"/>
                </a:cubicBezTo>
                <a:cubicBezTo>
                  <a:pt x="3552455" y="5830118"/>
                  <a:pt x="3553767" y="5846834"/>
                  <a:pt x="3547449" y="5857956"/>
                </a:cubicBezTo>
                <a:cubicBezTo>
                  <a:pt x="3528571" y="5908761"/>
                  <a:pt x="3532186" y="5952107"/>
                  <a:pt x="3530253" y="5993572"/>
                </a:cubicBezTo>
                <a:cubicBezTo>
                  <a:pt x="3530522" y="6040113"/>
                  <a:pt x="3553891" y="6005695"/>
                  <a:pt x="3536734" y="6066404"/>
                </a:cubicBezTo>
                <a:cubicBezTo>
                  <a:pt x="3545935" y="6071268"/>
                  <a:pt x="3546842" y="6078512"/>
                  <a:pt x="3543461" y="6091477"/>
                </a:cubicBezTo>
                <a:cubicBezTo>
                  <a:pt x="3549602" y="6107585"/>
                  <a:pt x="3568275" y="6137061"/>
                  <a:pt x="3573577" y="6163051"/>
                </a:cubicBezTo>
                <a:cubicBezTo>
                  <a:pt x="3577046" y="6182032"/>
                  <a:pt x="3572259" y="6223892"/>
                  <a:pt x="3575275" y="6247420"/>
                </a:cubicBezTo>
                <a:cubicBezTo>
                  <a:pt x="3570217" y="6271412"/>
                  <a:pt x="3583023" y="6273898"/>
                  <a:pt x="3591673" y="6304222"/>
                </a:cubicBezTo>
                <a:cubicBezTo>
                  <a:pt x="3585743" y="6318440"/>
                  <a:pt x="3589967" y="6328418"/>
                  <a:pt x="3597489" y="6337624"/>
                </a:cubicBezTo>
                <a:cubicBezTo>
                  <a:pt x="3598113" y="6368401"/>
                  <a:pt x="3610504" y="6394558"/>
                  <a:pt x="3617330" y="6428161"/>
                </a:cubicBezTo>
                <a:cubicBezTo>
                  <a:pt x="3612404" y="6466489"/>
                  <a:pt x="3633001" y="6482393"/>
                  <a:pt x="3640218" y="6518318"/>
                </a:cubicBezTo>
                <a:cubicBezTo>
                  <a:pt x="3625420" y="6557419"/>
                  <a:pt x="3668862" y="6537820"/>
                  <a:pt x="3670788" y="6568733"/>
                </a:cubicBezTo>
                <a:cubicBezTo>
                  <a:pt x="3659124" y="6621466"/>
                  <a:pt x="3685482" y="6565072"/>
                  <a:pt x="3687763" y="6643164"/>
                </a:cubicBezTo>
                <a:cubicBezTo>
                  <a:pt x="3685396" y="6647995"/>
                  <a:pt x="3689317" y="6656838"/>
                  <a:pt x="3693097" y="6655183"/>
                </a:cubicBezTo>
                <a:cubicBezTo>
                  <a:pt x="3693444" y="6672318"/>
                  <a:pt x="3690193" y="6715787"/>
                  <a:pt x="3689847" y="6745974"/>
                </a:cubicBezTo>
                <a:cubicBezTo>
                  <a:pt x="3689583" y="6773144"/>
                  <a:pt x="3690048" y="6817635"/>
                  <a:pt x="3691023" y="6836306"/>
                </a:cubicBezTo>
                <a:lnTo>
                  <a:pt x="3695699" y="6858001"/>
                </a:lnTo>
                <a:lnTo>
                  <a:pt x="0" y="6858000"/>
                </a:lnTo>
                <a:close/>
              </a:path>
            </a:pathLst>
          </a:custGeom>
          <a:noFill/>
        </p:spPr>
      </p:pic>
      <p:sp>
        <p:nvSpPr>
          <p:cNvPr id="4" name="Rectangle 3"/>
          <p:cNvSpPr/>
          <p:nvPr/>
        </p:nvSpPr>
        <p:spPr>
          <a:xfrm>
            <a:off x="4198966" y="1191802"/>
            <a:ext cx="3810000" cy="5229546"/>
          </a:xfrm>
          <a:prstGeom prst="rect">
            <a:avLst/>
          </a:prstGeom>
        </p:spPr>
        <p:txBody>
          <a:bodyPr vert="horz" lIns="91440" tIns="45720" rIns="91440" bIns="45720" rtlCol="0">
            <a:normAutofit/>
          </a:bodyPr>
          <a:lstStyle/>
          <a:p>
            <a:pPr indent="-228600" algn="just">
              <a:lnSpc>
                <a:spcPct val="90000"/>
              </a:lnSpc>
              <a:spcAft>
                <a:spcPts val="0"/>
              </a:spcAft>
              <a:buFont typeface="Arial" panose="020B0604020202020204" pitchFamily="34" charset="0"/>
              <a:buChar char="•"/>
            </a:pPr>
            <a:r>
              <a:rPr lang="en-US" sz="2400" b="1" cap="all" dirty="0">
                <a:solidFill>
                  <a:schemeClr val="tx1">
                    <a:lumMod val="85000"/>
                    <a:lumOff val="15000"/>
                  </a:schemeClr>
                </a:solidFill>
              </a:rPr>
              <a:t>Yr. 9 FOOD TECHNOLOGY</a:t>
            </a:r>
          </a:p>
          <a:p>
            <a:pPr algn="just">
              <a:lnSpc>
                <a:spcPct val="90000"/>
              </a:lnSpc>
              <a:spcAft>
                <a:spcPts val="0"/>
              </a:spcAft>
            </a:pPr>
            <a:r>
              <a:rPr lang="en-US" sz="2400" dirty="0">
                <a:solidFill>
                  <a:schemeClr val="tx1">
                    <a:lumMod val="85000"/>
                    <a:lumOff val="15000"/>
                  </a:schemeClr>
                </a:solidFill>
              </a:rPr>
              <a:t> </a:t>
            </a:r>
          </a:p>
          <a:p>
            <a:pPr algn="just">
              <a:lnSpc>
                <a:spcPct val="90000"/>
              </a:lnSpc>
              <a:spcAft>
                <a:spcPts val="600"/>
              </a:spcAft>
            </a:pPr>
            <a:r>
              <a:rPr lang="en-US" dirty="0">
                <a:solidFill>
                  <a:schemeClr val="tx1">
                    <a:lumMod val="85000"/>
                    <a:lumOff val="15000"/>
                  </a:schemeClr>
                </a:solidFill>
              </a:rPr>
              <a:t>In the Food Technology course, students will study the domestic, commercial and industrial applications of food technologies and food preparation. It involves students investigating foods through practical ‘hands on’ applications such as food preparation and presentation. Students will gain knowledge in processes such as designing, researching, making, communicating and managing. It provides opportunities for students to evaluate the impact of food technologies on the individual, society and the environment. </a:t>
            </a:r>
          </a:p>
          <a:p>
            <a:pPr indent="-228600">
              <a:lnSpc>
                <a:spcPct val="90000"/>
              </a:lnSpc>
              <a:spcAft>
                <a:spcPts val="600"/>
              </a:spcAft>
              <a:buFont typeface="Arial" panose="020B0604020202020204" pitchFamily="34" charset="0"/>
              <a:buChar char="•"/>
            </a:pPr>
            <a:endParaRPr lang="en-US" sz="1700" dirty="0">
              <a:solidFill>
                <a:schemeClr val="tx1">
                  <a:lumMod val="85000"/>
                  <a:lumOff val="15000"/>
                </a:schemeClr>
              </a:solidFill>
              <a:effectLst/>
            </a:endParaRPr>
          </a:p>
          <a:p>
            <a:pPr indent="-228600">
              <a:lnSpc>
                <a:spcPct val="90000"/>
              </a:lnSpc>
              <a:spcAft>
                <a:spcPts val="600"/>
              </a:spcAft>
              <a:buFont typeface="Arial" panose="020B0604020202020204" pitchFamily="34" charset="0"/>
              <a:buChar char="•"/>
            </a:pPr>
            <a:endParaRPr lang="en-US" sz="1700" dirty="0">
              <a:solidFill>
                <a:schemeClr val="tx1">
                  <a:lumMod val="85000"/>
                  <a:lumOff val="15000"/>
                </a:schemeClr>
              </a:solidFill>
            </a:endParaRPr>
          </a:p>
          <a:p>
            <a:pPr indent="-228600">
              <a:lnSpc>
                <a:spcPct val="90000"/>
              </a:lnSpc>
              <a:spcAft>
                <a:spcPts val="600"/>
              </a:spcAft>
              <a:buFont typeface="Arial" panose="020B0604020202020204" pitchFamily="34" charset="0"/>
              <a:buChar char="•"/>
            </a:pPr>
            <a:endParaRPr lang="en-US" sz="1700" dirty="0">
              <a:solidFill>
                <a:schemeClr val="tx1">
                  <a:lumMod val="85000"/>
                  <a:lumOff val="15000"/>
                </a:schemeClr>
              </a:solidFill>
              <a:effectLst/>
            </a:endParaRPr>
          </a:p>
        </p:txBody>
      </p:sp>
      <p:pic>
        <p:nvPicPr>
          <p:cNvPr id="7" name="Picture 6" descr="A picture containing person, indoor&#10;&#10;Description automatically generated">
            <a:extLst>
              <a:ext uri="{FF2B5EF4-FFF2-40B4-BE49-F238E27FC236}">
                <a16:creationId xmlns:a16="http://schemas.microsoft.com/office/drawing/2014/main" id="{FEA44F9E-A2AB-44AB-8BA7-5546A4F63B4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434" r="17837"/>
          <a:stretch/>
        </p:blipFill>
        <p:spPr bwMode="auto">
          <a:xfrm>
            <a:off x="8580467" y="10"/>
            <a:ext cx="3611533" cy="6857990"/>
          </a:xfrm>
          <a:custGeom>
            <a:avLst/>
            <a:gdLst/>
            <a:ahLst/>
            <a:cxnLst/>
            <a:rect l="l" t="t" r="r" b="b"/>
            <a:pathLst>
              <a:path w="3810000" h="6858000">
                <a:moveTo>
                  <a:pt x="95627" y="0"/>
                </a:moveTo>
                <a:lnTo>
                  <a:pt x="3810000" y="0"/>
                </a:lnTo>
                <a:lnTo>
                  <a:pt x="3810000" y="6858000"/>
                </a:lnTo>
                <a:lnTo>
                  <a:pt x="13132" y="6858000"/>
                </a:lnTo>
                <a:cubicBezTo>
                  <a:pt x="13183" y="6857363"/>
                  <a:pt x="13234" y="6856727"/>
                  <a:pt x="13284" y="6856090"/>
                </a:cubicBezTo>
                <a:lnTo>
                  <a:pt x="31566" y="6805847"/>
                </a:lnTo>
                <a:lnTo>
                  <a:pt x="30463" y="6715381"/>
                </a:lnTo>
                <a:cubicBezTo>
                  <a:pt x="29585" y="6714082"/>
                  <a:pt x="28597" y="6713038"/>
                  <a:pt x="27533" y="6712286"/>
                </a:cubicBezTo>
                <a:lnTo>
                  <a:pt x="31288" y="6698474"/>
                </a:lnTo>
                <a:lnTo>
                  <a:pt x="29901" y="6686264"/>
                </a:lnTo>
                <a:cubicBezTo>
                  <a:pt x="29591" y="6639749"/>
                  <a:pt x="29281" y="6593234"/>
                  <a:pt x="28971" y="6546719"/>
                </a:cubicBezTo>
                <a:cubicBezTo>
                  <a:pt x="23415" y="6502008"/>
                  <a:pt x="3087" y="6462057"/>
                  <a:pt x="310" y="6408337"/>
                </a:cubicBezTo>
                <a:cubicBezTo>
                  <a:pt x="-2468" y="6354617"/>
                  <a:pt x="14431" y="6312397"/>
                  <a:pt x="12307" y="6224401"/>
                </a:cubicBezTo>
                <a:lnTo>
                  <a:pt x="27152" y="6147415"/>
                </a:lnTo>
                <a:lnTo>
                  <a:pt x="39044" y="6093837"/>
                </a:lnTo>
                <a:cubicBezTo>
                  <a:pt x="47718" y="6039281"/>
                  <a:pt x="47985" y="5964495"/>
                  <a:pt x="46816" y="5915901"/>
                </a:cubicBezTo>
                <a:cubicBezTo>
                  <a:pt x="43189" y="5876557"/>
                  <a:pt x="47196" y="5863739"/>
                  <a:pt x="33533" y="5831562"/>
                </a:cubicBezTo>
                <a:cubicBezTo>
                  <a:pt x="27901" y="5792459"/>
                  <a:pt x="47408" y="5747455"/>
                  <a:pt x="46555" y="5710909"/>
                </a:cubicBezTo>
                <a:cubicBezTo>
                  <a:pt x="53188" y="5686865"/>
                  <a:pt x="49116" y="5615845"/>
                  <a:pt x="62461" y="5602222"/>
                </a:cubicBezTo>
                <a:cubicBezTo>
                  <a:pt x="64066" y="5572067"/>
                  <a:pt x="49594" y="5555548"/>
                  <a:pt x="56185" y="5529979"/>
                </a:cubicBezTo>
                <a:lnTo>
                  <a:pt x="67961" y="5458854"/>
                </a:lnTo>
                <a:lnTo>
                  <a:pt x="110939" y="5353584"/>
                </a:lnTo>
                <a:cubicBezTo>
                  <a:pt x="123070" y="5308303"/>
                  <a:pt x="110671" y="5307524"/>
                  <a:pt x="128276" y="5249764"/>
                </a:cubicBezTo>
                <a:cubicBezTo>
                  <a:pt x="137692" y="5218499"/>
                  <a:pt x="146153" y="5160067"/>
                  <a:pt x="156749" y="5116288"/>
                </a:cubicBezTo>
                <a:cubicBezTo>
                  <a:pt x="167347" y="5072508"/>
                  <a:pt x="184838" y="5010298"/>
                  <a:pt x="191855" y="4987089"/>
                </a:cubicBezTo>
                <a:lnTo>
                  <a:pt x="219824" y="4934095"/>
                </a:lnTo>
                <a:cubicBezTo>
                  <a:pt x="223315" y="4926170"/>
                  <a:pt x="231151" y="4920904"/>
                  <a:pt x="231137" y="4903120"/>
                </a:cubicBezTo>
                <a:lnTo>
                  <a:pt x="219738" y="4827391"/>
                </a:lnTo>
                <a:cubicBezTo>
                  <a:pt x="223928" y="4818620"/>
                  <a:pt x="227939" y="4809255"/>
                  <a:pt x="231597" y="4799440"/>
                </a:cubicBezTo>
                <a:lnTo>
                  <a:pt x="233480" y="4793512"/>
                </a:lnTo>
                <a:cubicBezTo>
                  <a:pt x="233423" y="4793432"/>
                  <a:pt x="233367" y="4793351"/>
                  <a:pt x="233310" y="4793271"/>
                </a:cubicBezTo>
                <a:cubicBezTo>
                  <a:pt x="233275" y="4791711"/>
                  <a:pt x="233728" y="4789662"/>
                  <a:pt x="234882" y="4786765"/>
                </a:cubicBezTo>
                <a:lnTo>
                  <a:pt x="236914" y="4782703"/>
                </a:lnTo>
                <a:lnTo>
                  <a:pt x="246329" y="4683644"/>
                </a:lnTo>
                <a:cubicBezTo>
                  <a:pt x="256294" y="4677568"/>
                  <a:pt x="256527" y="4667288"/>
                  <a:pt x="253823" y="4655204"/>
                </a:cubicBezTo>
                <a:cubicBezTo>
                  <a:pt x="259521" y="4631796"/>
                  <a:pt x="280440" y="4574275"/>
                  <a:pt x="280514" y="4543195"/>
                </a:cubicBezTo>
                <a:cubicBezTo>
                  <a:pt x="272112" y="4519880"/>
                  <a:pt x="251340" y="4505102"/>
                  <a:pt x="254268" y="4468722"/>
                </a:cubicBezTo>
                <a:cubicBezTo>
                  <a:pt x="266696" y="4435462"/>
                  <a:pt x="236001" y="4395418"/>
                  <a:pt x="252728" y="4353998"/>
                </a:cubicBezTo>
                <a:cubicBezTo>
                  <a:pt x="256750" y="4339008"/>
                  <a:pt x="256168" y="4294115"/>
                  <a:pt x="248123" y="4286542"/>
                </a:cubicBezTo>
                <a:cubicBezTo>
                  <a:pt x="246365" y="4277371"/>
                  <a:pt x="249194" y="4266107"/>
                  <a:pt x="240584" y="4262777"/>
                </a:cubicBezTo>
                <a:cubicBezTo>
                  <a:pt x="230221" y="4256829"/>
                  <a:pt x="246153" y="4222259"/>
                  <a:pt x="233949" y="4228340"/>
                </a:cubicBezTo>
                <a:cubicBezTo>
                  <a:pt x="244865" y="4203839"/>
                  <a:pt x="223150" y="4187902"/>
                  <a:pt x="217758" y="4169004"/>
                </a:cubicBezTo>
                <a:cubicBezTo>
                  <a:pt x="228596" y="4149446"/>
                  <a:pt x="206597" y="4129080"/>
                  <a:pt x="203797" y="4086781"/>
                </a:cubicBezTo>
                <a:cubicBezTo>
                  <a:pt x="216334" y="4065199"/>
                  <a:pt x="201740" y="4058317"/>
                  <a:pt x="218344" y="4018957"/>
                </a:cubicBezTo>
                <a:cubicBezTo>
                  <a:pt x="216630" y="4017979"/>
                  <a:pt x="215034" y="4016614"/>
                  <a:pt x="213609" y="4014902"/>
                </a:cubicBezTo>
                <a:cubicBezTo>
                  <a:pt x="205325" y="4004955"/>
                  <a:pt x="204424" y="3985729"/>
                  <a:pt x="211594" y="3971964"/>
                </a:cubicBezTo>
                <a:cubicBezTo>
                  <a:pt x="233561" y="3910433"/>
                  <a:pt x="230991" y="3860613"/>
                  <a:pt x="234357" y="3812226"/>
                </a:cubicBezTo>
                <a:cubicBezTo>
                  <a:pt x="235501" y="3758242"/>
                  <a:pt x="209185" y="3801364"/>
                  <a:pt x="229596" y="3728573"/>
                </a:cubicBezTo>
                <a:cubicBezTo>
                  <a:pt x="219804" y="3724174"/>
                  <a:pt x="219047" y="3715890"/>
                  <a:pt x="223099" y="3700384"/>
                </a:cubicBezTo>
                <a:cubicBezTo>
                  <a:pt x="222942" y="3674360"/>
                  <a:pt x="199034" y="3683312"/>
                  <a:pt x="212511" y="3653063"/>
                </a:cubicBezTo>
                <a:cubicBezTo>
                  <a:pt x="207582" y="3623616"/>
                  <a:pt x="199349" y="3555881"/>
                  <a:pt x="193522" y="3523704"/>
                </a:cubicBezTo>
                <a:cubicBezTo>
                  <a:pt x="199728" y="3495169"/>
                  <a:pt x="185963" y="3494025"/>
                  <a:pt x="177551" y="3460001"/>
                </a:cubicBezTo>
                <a:cubicBezTo>
                  <a:pt x="184399" y="3442692"/>
                  <a:pt x="180138" y="3431687"/>
                  <a:pt x="172293" y="3422022"/>
                </a:cubicBezTo>
                <a:cubicBezTo>
                  <a:pt x="172567" y="3386386"/>
                  <a:pt x="159982" y="3357707"/>
                  <a:pt x="153640" y="3319632"/>
                </a:cubicBezTo>
                <a:cubicBezTo>
                  <a:pt x="117352" y="3267571"/>
                  <a:pt x="111308" y="3199530"/>
                  <a:pt x="102580" y="3174350"/>
                </a:cubicBezTo>
                <a:lnTo>
                  <a:pt x="101281" y="3168555"/>
                </a:lnTo>
                <a:cubicBezTo>
                  <a:pt x="101655" y="3163067"/>
                  <a:pt x="102030" y="3157580"/>
                  <a:pt x="102403" y="3152092"/>
                </a:cubicBezTo>
                <a:lnTo>
                  <a:pt x="103597" y="3145797"/>
                </a:lnTo>
                <a:cubicBezTo>
                  <a:pt x="104132" y="3141497"/>
                  <a:pt x="104119" y="3138691"/>
                  <a:pt x="103701" y="3136806"/>
                </a:cubicBezTo>
                <a:lnTo>
                  <a:pt x="108221" y="3088993"/>
                </a:lnTo>
                <a:cubicBezTo>
                  <a:pt x="109464" y="3064872"/>
                  <a:pt x="113188" y="3030250"/>
                  <a:pt x="111158" y="2992081"/>
                </a:cubicBezTo>
                <a:cubicBezTo>
                  <a:pt x="109031" y="2944441"/>
                  <a:pt x="104226" y="2942439"/>
                  <a:pt x="105565" y="2902844"/>
                </a:cubicBezTo>
                <a:cubicBezTo>
                  <a:pt x="107874" y="2897323"/>
                  <a:pt x="101362" y="2801618"/>
                  <a:pt x="105102" y="2797375"/>
                </a:cubicBezTo>
                <a:cubicBezTo>
                  <a:pt x="86174" y="2744941"/>
                  <a:pt x="109804" y="2750735"/>
                  <a:pt x="107241" y="2691357"/>
                </a:cubicBezTo>
                <a:cubicBezTo>
                  <a:pt x="107811" y="2665349"/>
                  <a:pt x="115946" y="2561129"/>
                  <a:pt x="145888" y="2542201"/>
                </a:cubicBezTo>
                <a:cubicBezTo>
                  <a:pt x="170455" y="2427400"/>
                  <a:pt x="123634" y="2367849"/>
                  <a:pt x="136292" y="2250554"/>
                </a:cubicBezTo>
                <a:cubicBezTo>
                  <a:pt x="110877" y="2215639"/>
                  <a:pt x="134601" y="2180816"/>
                  <a:pt x="130310" y="2141581"/>
                </a:cubicBezTo>
                <a:cubicBezTo>
                  <a:pt x="154051" y="2149219"/>
                  <a:pt x="117587" y="2094975"/>
                  <a:pt x="144587" y="2089095"/>
                </a:cubicBezTo>
                <a:cubicBezTo>
                  <a:pt x="142952" y="2082142"/>
                  <a:pt x="140513" y="2075590"/>
                  <a:pt x="137867" y="2069059"/>
                </a:cubicBezTo>
                <a:lnTo>
                  <a:pt x="136492" y="2065634"/>
                </a:lnTo>
                <a:cubicBezTo>
                  <a:pt x="136216" y="2060851"/>
                  <a:pt x="135939" y="2056067"/>
                  <a:pt x="135663" y="2051284"/>
                </a:cubicBezTo>
                <a:lnTo>
                  <a:pt x="124268" y="1960184"/>
                </a:lnTo>
                <a:cubicBezTo>
                  <a:pt x="138968" y="1926370"/>
                  <a:pt x="111716" y="1914873"/>
                  <a:pt x="131257" y="1873060"/>
                </a:cubicBezTo>
                <a:cubicBezTo>
                  <a:pt x="136329" y="1857442"/>
                  <a:pt x="139083" y="1807624"/>
                  <a:pt x="131724" y="1797311"/>
                </a:cubicBezTo>
                <a:cubicBezTo>
                  <a:pt x="130673" y="1786740"/>
                  <a:pt x="134293" y="1774954"/>
                  <a:pt x="126063" y="1769201"/>
                </a:cubicBezTo>
                <a:cubicBezTo>
                  <a:pt x="116300" y="1760126"/>
                  <a:pt x="134551" y="1725705"/>
                  <a:pt x="122085" y="1729500"/>
                </a:cubicBezTo>
                <a:cubicBezTo>
                  <a:pt x="134648" y="1705012"/>
                  <a:pt x="114449" y="1682158"/>
                  <a:pt x="110543" y="1659949"/>
                </a:cubicBezTo>
                <a:cubicBezTo>
                  <a:pt x="122664" y="1640913"/>
                  <a:pt x="102513" y="1613087"/>
                  <a:pt x="102892" y="1565607"/>
                </a:cubicBezTo>
                <a:cubicBezTo>
                  <a:pt x="116835" y="1544742"/>
                  <a:pt x="102976" y="1533616"/>
                  <a:pt x="122245" y="1494057"/>
                </a:cubicBezTo>
                <a:cubicBezTo>
                  <a:pt x="120629" y="1492563"/>
                  <a:pt x="119160" y="1490668"/>
                  <a:pt x="117883" y="1488429"/>
                </a:cubicBezTo>
                <a:cubicBezTo>
                  <a:pt x="110465" y="1475431"/>
                  <a:pt x="111002" y="1453942"/>
                  <a:pt x="119083" y="1440433"/>
                </a:cubicBezTo>
                <a:cubicBezTo>
                  <a:pt x="145274" y="1377630"/>
                  <a:pt x="146438" y="1321884"/>
                  <a:pt x="153340" y="1269148"/>
                </a:cubicBezTo>
                <a:cubicBezTo>
                  <a:pt x="158467" y="1209690"/>
                  <a:pt x="129360" y="1251077"/>
                  <a:pt x="154855" y="1175439"/>
                </a:cubicBezTo>
                <a:cubicBezTo>
                  <a:pt x="145538" y="1168218"/>
                  <a:pt x="145408" y="1158868"/>
                  <a:pt x="150548" y="1142685"/>
                </a:cubicBezTo>
                <a:cubicBezTo>
                  <a:pt x="152321" y="1113850"/>
                  <a:pt x="128121" y="1118007"/>
                  <a:pt x="143630" y="1087778"/>
                </a:cubicBezTo>
                <a:cubicBezTo>
                  <a:pt x="139451" y="1064261"/>
                  <a:pt x="125971" y="1018012"/>
                  <a:pt x="125476" y="1001580"/>
                </a:cubicBezTo>
                <a:cubicBezTo>
                  <a:pt x="123958" y="976962"/>
                  <a:pt x="134851" y="962709"/>
                  <a:pt x="134526" y="940069"/>
                </a:cubicBezTo>
                <a:cubicBezTo>
                  <a:pt x="142751" y="909988"/>
                  <a:pt x="129284" y="905409"/>
                  <a:pt x="123523" y="865739"/>
                </a:cubicBezTo>
                <a:cubicBezTo>
                  <a:pt x="131549" y="848234"/>
                  <a:pt x="128173" y="835030"/>
                  <a:pt x="121164" y="822450"/>
                </a:cubicBezTo>
                <a:cubicBezTo>
                  <a:pt x="124077" y="783082"/>
                  <a:pt x="113811" y="748321"/>
                  <a:pt x="110389" y="704665"/>
                </a:cubicBezTo>
                <a:cubicBezTo>
                  <a:pt x="120144" y="656264"/>
                  <a:pt x="99869" y="633697"/>
                  <a:pt x="96299" y="587032"/>
                </a:cubicBezTo>
                <a:cubicBezTo>
                  <a:pt x="87861" y="539988"/>
                  <a:pt x="66571" y="452493"/>
                  <a:pt x="59759" y="422399"/>
                </a:cubicBezTo>
                <a:cubicBezTo>
                  <a:pt x="62865" y="416491"/>
                  <a:pt x="59682" y="404768"/>
                  <a:pt x="55429" y="406467"/>
                </a:cubicBezTo>
                <a:cubicBezTo>
                  <a:pt x="56742" y="400038"/>
                  <a:pt x="64884" y="384166"/>
                  <a:pt x="58062" y="383409"/>
                </a:cubicBezTo>
                <a:cubicBezTo>
                  <a:pt x="57210" y="351894"/>
                  <a:pt x="61145" y="320031"/>
                  <a:pt x="69487" y="290892"/>
                </a:cubicBezTo>
                <a:cubicBezTo>
                  <a:pt x="57686" y="231306"/>
                  <a:pt x="89539" y="260845"/>
                  <a:pt x="86198" y="217175"/>
                </a:cubicBezTo>
                <a:cubicBezTo>
                  <a:pt x="72715" y="183379"/>
                  <a:pt x="83646" y="168958"/>
                  <a:pt x="74643" y="129155"/>
                </a:cubicBezTo>
                <a:cubicBezTo>
                  <a:pt x="96697" y="112411"/>
                  <a:pt x="72236" y="90977"/>
                  <a:pt x="78417" y="74202"/>
                </a:cubicBezTo>
                <a:cubicBezTo>
                  <a:pt x="59029" y="57686"/>
                  <a:pt x="81827" y="29115"/>
                  <a:pt x="94183" y="4683"/>
                </a:cubicBezTo>
                <a:close/>
              </a:path>
            </a:pathLst>
          </a:custGeom>
          <a:extLst>
            <a:ext uri="{53640926-AAD7-44D8-BBD7-CCE9431645EC}">
              <a14:shadowObscured xmlns:a14="http://schemas.microsoft.com/office/drawing/2010/main"/>
            </a:ext>
          </a:extLst>
        </p:spPr>
      </p:pic>
    </p:spTree>
    <p:extLst>
      <p:ext uri="{BB962C8B-B14F-4D97-AF65-F5344CB8AC3E}">
        <p14:creationId xmlns:p14="http://schemas.microsoft.com/office/powerpoint/2010/main" val="224421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a:extLst>
              <a:ext uri="{FF2B5EF4-FFF2-40B4-BE49-F238E27FC236}">
                <a16:creationId xmlns:a16="http://schemas.microsoft.com/office/drawing/2014/main" id="{36158480-0E8A-4D8F-B872-6207558114F1}"/>
              </a:ext>
            </a:extLst>
          </p:cNvPr>
          <p:cNvSpPr>
            <a:spLocks noChangeArrowheads="1"/>
          </p:cNvSpPr>
          <p:nvPr/>
        </p:nvSpPr>
        <p:spPr bwMode="auto">
          <a:xfrm>
            <a:off x="5352499" y="61361"/>
            <a:ext cx="6269658" cy="7019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endParaRPr lang="en-AU" sz="2800" b="1" dirty="0"/>
          </a:p>
          <a:p>
            <a:endParaRPr lang="en-AU" sz="2800" b="1" dirty="0"/>
          </a:p>
          <a:p>
            <a:r>
              <a:rPr lang="en-AU" sz="3200" b="1" dirty="0"/>
              <a:t>Yr.10 Certificate I in Hospitality</a:t>
            </a:r>
            <a:endParaRPr lang="en-AU" sz="3200" b="1" dirty="0">
              <a:latin typeface="+mn-lt"/>
            </a:endParaRPr>
          </a:p>
          <a:p>
            <a:pPr marL="457200" lvl="0" indent="-457200">
              <a:buFont typeface="Arial" panose="020B0604020202020204" pitchFamily="34" charset="0"/>
              <a:buChar char="•"/>
            </a:pPr>
            <a:endParaRPr lang="en-AU" sz="3000" dirty="0">
              <a:latin typeface="+mn-lt"/>
            </a:endParaRPr>
          </a:p>
          <a:p>
            <a:pPr marL="457200" lvl="0" indent="-457200">
              <a:buFont typeface="Arial" panose="020B0604020202020204" pitchFamily="34" charset="0"/>
              <a:buChar char="•"/>
            </a:pPr>
            <a:r>
              <a:rPr lang="en-AU" sz="2400" dirty="0">
                <a:latin typeface="+mn-lt"/>
              </a:rPr>
              <a:t>Neat personal appearance</a:t>
            </a:r>
          </a:p>
          <a:p>
            <a:pPr marL="457200" lvl="0" indent="-457200">
              <a:buFont typeface="Arial" panose="020B0604020202020204" pitchFamily="34" charset="0"/>
              <a:buChar char="•"/>
            </a:pPr>
            <a:r>
              <a:rPr lang="en-AU" sz="2400" dirty="0">
                <a:latin typeface="+mn-lt"/>
              </a:rPr>
              <a:t>A high level of personal hygiene</a:t>
            </a:r>
          </a:p>
          <a:p>
            <a:pPr marL="457200" lvl="0" indent="-457200">
              <a:buFont typeface="Arial" panose="020B0604020202020204" pitchFamily="34" charset="0"/>
              <a:buChar char="•"/>
            </a:pPr>
            <a:r>
              <a:rPr lang="en-AU" sz="2400" dirty="0">
                <a:latin typeface="+mn-lt"/>
              </a:rPr>
              <a:t>Good communication skills</a:t>
            </a:r>
          </a:p>
          <a:p>
            <a:pPr marL="457200" lvl="0" indent="-457200">
              <a:buFont typeface="Arial" panose="020B0604020202020204" pitchFamily="34" charset="0"/>
              <a:buChar char="•"/>
            </a:pPr>
            <a:r>
              <a:rPr lang="en-AU" sz="2400" dirty="0">
                <a:latin typeface="+mn-lt"/>
              </a:rPr>
              <a:t>Good memory</a:t>
            </a:r>
          </a:p>
          <a:p>
            <a:pPr marL="457200" lvl="0" indent="-457200">
              <a:buFont typeface="Arial" panose="020B0604020202020204" pitchFamily="34" charset="0"/>
              <a:buChar char="•"/>
            </a:pPr>
            <a:r>
              <a:rPr lang="en-AU" sz="2400" dirty="0">
                <a:latin typeface="+mn-lt"/>
              </a:rPr>
              <a:t>Polite and patient</a:t>
            </a:r>
          </a:p>
          <a:p>
            <a:pPr marL="457200" lvl="0" indent="-457200">
              <a:buFont typeface="Arial" panose="020B0604020202020204" pitchFamily="34" charset="0"/>
              <a:buChar char="•"/>
            </a:pPr>
            <a:r>
              <a:rPr lang="en-AU" sz="2400" dirty="0">
                <a:latin typeface="+mn-lt"/>
              </a:rPr>
              <a:t>Friendly and efficient</a:t>
            </a:r>
          </a:p>
          <a:p>
            <a:pPr marL="457200" lvl="0" indent="-457200">
              <a:buFont typeface="Arial" panose="020B0604020202020204" pitchFamily="34" charset="0"/>
              <a:buChar char="•"/>
            </a:pPr>
            <a:r>
              <a:rPr lang="en-AU" sz="2400" dirty="0">
                <a:latin typeface="+mn-lt"/>
              </a:rPr>
              <a:t>Enjoy working with people</a:t>
            </a:r>
          </a:p>
          <a:p>
            <a:pPr marL="457200" lvl="0" indent="-457200">
              <a:buFont typeface="Arial" panose="020B0604020202020204" pitchFamily="34" charset="0"/>
              <a:buChar char="•"/>
            </a:pPr>
            <a:r>
              <a:rPr lang="en-AU" sz="2400" dirty="0">
                <a:latin typeface="+mn-lt"/>
              </a:rPr>
              <a:t>Able to work as part of a team</a:t>
            </a:r>
          </a:p>
          <a:p>
            <a:pPr marL="457200" indent="-457200">
              <a:buFont typeface="Arial" panose="020B0604020202020204" pitchFamily="34" charset="0"/>
              <a:buChar char="•"/>
            </a:pPr>
            <a:r>
              <a:rPr lang="en-AU" altLang="en-US" sz="2400" dirty="0">
                <a:latin typeface="+mn-lt"/>
              </a:rPr>
              <a:t>This can also lead to School Based Apprenticeship &amp; Traineeship (SBAT) in Yrs.11 &amp; 12 and full time Apprenticeship opportunities after school for you.</a:t>
            </a:r>
          </a:p>
          <a:p>
            <a:endParaRPr lang="en-AU" altLang="en-US" sz="2800" dirty="0">
              <a:latin typeface="+mn-lt"/>
            </a:endParaRPr>
          </a:p>
          <a:p>
            <a:pPr marR="0" lvl="0" algn="l" defTabSz="914400" rtl="0" eaLnBrk="0" fontAlgn="base" latinLnBrk="0" hangingPunct="0">
              <a:lnSpc>
                <a:spcPct val="150000"/>
              </a:lnSpc>
              <a:spcBef>
                <a:spcPct val="0"/>
              </a:spcBef>
              <a:spcAft>
                <a:spcPct val="0"/>
              </a:spcAft>
              <a:buClrTx/>
              <a:buSzTx/>
              <a:tabLst/>
            </a:pPr>
            <a:endParaRPr kumimoji="0" lang="en-AU" altLang="en-US" sz="1200" b="0" i="0" u="none" strike="noStrike" cap="none" normalizeH="0" baseline="0" dirty="0">
              <a:ln>
                <a:noFill/>
              </a:ln>
              <a:solidFill>
                <a:schemeClr val="tx1"/>
              </a:solidFill>
              <a:effectLst/>
              <a:latin typeface="+mn-lt"/>
            </a:endParaRPr>
          </a:p>
        </p:txBody>
      </p:sp>
      <p:sp>
        <p:nvSpPr>
          <p:cNvPr id="14" name="Rectangle 6">
            <a:extLst>
              <a:ext uri="{FF2B5EF4-FFF2-40B4-BE49-F238E27FC236}">
                <a16:creationId xmlns:a16="http://schemas.microsoft.com/office/drawing/2014/main" id="{6FABA3B9-8905-4185-944F-63938BB3BE63}"/>
              </a:ext>
            </a:extLst>
          </p:cNvPr>
          <p:cNvSpPr>
            <a:spLocks noChangeArrowheads="1"/>
          </p:cNvSpPr>
          <p:nvPr/>
        </p:nvSpPr>
        <p:spPr bwMode="auto">
          <a:xfrm>
            <a:off x="292100" y="341784"/>
            <a:ext cx="21352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9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Helvetica" panose="020B0604020202020204" pitchFamily="34" charset="0"/>
              </a:rPr>
              <a:t>.</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657CD20A-3746-4065-BB5F-8A6710A943B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104770" y="4897643"/>
            <a:ext cx="2317093" cy="17824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4" name="Picture 2" descr="Image result for coffee'">
            <a:extLst>
              <a:ext uri="{FF2B5EF4-FFF2-40B4-BE49-F238E27FC236}">
                <a16:creationId xmlns:a16="http://schemas.microsoft.com/office/drawing/2014/main" id="{106D26A9-F865-4E69-93EB-56B89CB169C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92100" y="3191813"/>
            <a:ext cx="2556376" cy="170583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female waitress coffee machine">
            <a:extLst>
              <a:ext uri="{FF2B5EF4-FFF2-40B4-BE49-F238E27FC236}">
                <a16:creationId xmlns:a16="http://schemas.microsoft.com/office/drawing/2014/main" id="{210ABF6C-362A-4472-9254-E045B34657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859" y="471767"/>
            <a:ext cx="3538799" cy="2341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924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471</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Bahnschrift SemiLight</vt:lpstr>
      <vt:lpstr>Calibri</vt:lpstr>
      <vt:lpstr>Calibri Light</vt:lpstr>
      <vt:lpstr>Office Theme</vt:lpstr>
      <vt:lpstr>TAS and STAGE 5 VET Hospitality Certificate I</vt:lpstr>
      <vt:lpstr>INDUSTRIAL TECHNOLOGY – Metal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5 VET</dc:title>
  <dc:creator>Gurjit Kaur</dc:creator>
  <cp:lastModifiedBy>Majd Abu Swireh</cp:lastModifiedBy>
  <cp:revision>22</cp:revision>
  <dcterms:created xsi:type="dcterms:W3CDTF">2021-02-17T11:01:05Z</dcterms:created>
  <dcterms:modified xsi:type="dcterms:W3CDTF">2022-06-14T10:42:21Z</dcterms:modified>
</cp:coreProperties>
</file>